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3" r:id="rId1"/>
    <p:sldMasterId id="2147483664" r:id="rId2"/>
    <p:sldMasterId id="2147483665" r:id="rId3"/>
    <p:sldMasterId id="2147483666" r:id="rId4"/>
  </p:sldMasterIdLst>
  <p:notesMasterIdLst>
    <p:notesMasterId r:id="rId68"/>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Lst>
  <p:sldSz cx="9144000" cy="6858000" type="screen4x3"/>
  <p:notesSz cx="6858000" cy="9144000"/>
  <p:embeddedFontLst>
    <p:embeddedFont>
      <p:font typeface="Open Sans" panose="020B0604020202020204" charset="0"/>
      <p:regular r:id="rId69"/>
      <p:bold r:id="rId70"/>
      <p:italic r:id="rId71"/>
      <p:boldItalic r:id="rId72"/>
    </p:embeddedFont>
    <p:embeddedFont>
      <p:font typeface="Calibri" panose="020F0502020204030204" pitchFamily="34" charset="0"/>
      <p:regular r:id="rId73"/>
      <p:bold r:id="rId74"/>
      <p:italic r:id="rId75"/>
      <p:boldItalic r:id="rId76"/>
    </p:embeddedFont>
    <p:embeddedFont>
      <p:font typeface="Bangers" panose="020B0604020202020204" charset="0"/>
      <p:regular r:id="rId7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1188"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notesMaster" Target="notesMasters/notesMaster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font" Target="fonts/font6.fntdata"/><Relationship Id="rId79"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font" Target="fonts/font1.fntdata"/><Relationship Id="rId77" Type="http://schemas.openxmlformats.org/officeDocument/2006/relationships/font" Target="fonts/font9.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4.fntdata"/><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font" Target="fonts/font2.fntdata"/><Relationship Id="rId75"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font" Target="fonts/font5.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8.fntdata"/><Relationship Id="rId7" Type="http://schemas.openxmlformats.org/officeDocument/2006/relationships/slide" Target="slides/slide3.xml"/><Relationship Id="rId71" Type="http://schemas.openxmlformats.org/officeDocument/2006/relationships/font" Target="fonts/font3.fntdata"/><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10a8d016f04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9" name="Google Shape;69;g10a8d016f04_0_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10ccfa3d0b3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8" name="Google Shape;148;g10ccfa3d0b3_0_1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10ccfa3d0b3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g10ccfa3d0b3_0_1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10ccfa3d0b3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8" name="Google Shape;168;g10ccfa3d0b3_0_1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10ccfa3d0b3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8" name="Google Shape;178;g10ccfa3d0b3_0_1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10d12c1463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8" name="Google Shape;188;g10d12c1463d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10ccfa3d0b3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4" name="Google Shape;194;g10ccfa3d0b3_0_1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10d12c1463d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4" name="Google Shape;204;g10d12c1463d_0_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10d12c1463d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4" name="Google Shape;214;g10d12c1463d_0_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10d12c1463d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4" name="Google Shape;224;g10d12c1463d_0_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10d12c1463d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4" name="Google Shape;234;g10d12c1463d_0_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10a8d016f04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5" name="Google Shape;75;g10a8d016f04_0_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10d12c1463d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4" name="Google Shape;244;g10d12c1463d_0_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10d12c1463d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4" name="Google Shape;254;g10d12c1463d_0_1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10d12c1463d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4" name="Google Shape;264;g10d12c1463d_0_1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10d12c1463d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4" name="Google Shape;274;g10d12c1463d_0_1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10d12c1463d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4" name="Google Shape;284;g10d12c1463d_1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10d12c1463d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4" name="Google Shape;294;g10d12c1463d_1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10d12c1463d_1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4" name="Google Shape;304;g10d12c1463d_1_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10ccfa3d0b3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0" name="Google Shape;310;g10ccfa3d0b3_0_2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10d12c1463d_1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0" name="Google Shape;320;g10d12c1463d_1_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10d12c1463d_1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0" name="Google Shape;330;g10d12c1463d_1_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10a8d016f04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g10a8d016f04_0_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10d12c1463d_1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0" name="Google Shape;340;g10d12c1463d_1_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10d12c1463d_1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0" name="Google Shape;350;g10d12c1463d_1_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10d12c1463d_1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0" name="Google Shape;360;g10d12c1463d_1_1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10d12c1463d_1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0" name="Google Shape;370;g10d12c1463d_1_1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10d12c1463d_1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0" name="Google Shape;380;g10d12c1463d_1_1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10d12c1463d_1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0" name="Google Shape;390;g10d12c1463d_1_1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10d12c1463d_1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0" name="Google Shape;400;g10d12c1463d_1_1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10d12c1463d_1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0" name="Google Shape;410;g10d12c1463d_1_1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10ccfa3d0b3_0_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6" name="Google Shape;416;g10ccfa3d0b3_0_2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10ccfa3d0b3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1" name="Google Shape;421;g10ccfa3d0b3_0_2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10ccfa3d0b3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g10ccfa3d0b3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10d12c1463d_1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6" name="Google Shape;426;g10d12c1463d_1_1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10ccfa3d0b3_0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1" name="Google Shape;431;g10ccfa3d0b3_0_2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10ccfa3d0b3_0_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6" name="Google Shape;436;g10ccfa3d0b3_0_2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10ccfa3d0b3_0_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1" name="Google Shape;441;g10ccfa3d0b3_0_2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10ccfa3d0b3_0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6" name="Google Shape;446;g10ccfa3d0b3_0_2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10ccfa3d0b3_0_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1" name="Google Shape;451;g10ccfa3d0b3_0_2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10ccfa3d0b3_0_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6" name="Google Shape;456;g10ccfa3d0b3_0_2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10ccfa3d0b3_0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1" name="Google Shape;461;g10ccfa3d0b3_0_2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10d12c1463d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6" name="Google Shape;466;g10d12c1463d_2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10ccfa3d0b3_0_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2" name="Google Shape;472;g10ccfa3d0b3_0_2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10ccfa3d0b3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g10ccfa3d0b3_0_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10d12c1463d_2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2" name="Google Shape;482;g10d12c1463d_2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10d12c1463d_2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2" name="Google Shape;492;g10d12c1463d_2_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10d12c1463d_2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2" name="Google Shape;502;g10d12c1463d_2_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10d12c1463d_2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2" name="Google Shape;512;g10d12c1463d_2_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10d12c1463d_2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2" name="Google Shape;522;g10d12c1463d_2_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10d12c1463d_2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2" name="Google Shape;532;g10d12c1463d_2_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10d12c1463d_2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2" name="Google Shape;542;g10d12c1463d_2_1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10d12c1463d_2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2" name="Google Shape;552;g10d12c1463d_2_1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10d12c1463d_2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2" name="Google Shape;562;g10d12c1463d_2_1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10ccfa3d0b3_0_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2" name="Google Shape;572;g10ccfa3d0b3_0_3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10ccfa3d0b3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g10ccfa3d0b3_0_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fda0c94730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fda0c9473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fda0c94730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5" name="Google Shape;585;gfda0c94730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fda0c94730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6" name="Google Shape;596;gfda0c94730_1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fda0c94730_2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6" name="Google Shape;606;gfda0c94730_2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10ccfa3d0b3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8" name="Google Shape;118;g10ccfa3d0b3_0_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10ccfa3d0b3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g10ccfa3d0b3_0_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10ccfa3d0b3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8" name="Google Shape;138;g10ccfa3d0b3_0_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1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3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56"/>
        <p:cNvGrpSpPr/>
        <p:nvPr/>
      </p:nvGrpSpPr>
      <p:grpSpPr>
        <a:xfrm>
          <a:off x="0" y="0"/>
          <a:ext cx="0" cy="0"/>
          <a:chOff x="0" y="0"/>
          <a:chExt cx="0" cy="0"/>
        </a:xfrm>
      </p:grpSpPr>
      <p:sp>
        <p:nvSpPr>
          <p:cNvPr id="2" name="Title 1"/>
          <p:cNvSpPr>
            <a:spLocks noGrp="1"/>
          </p:cNvSpPr>
          <p:nvPr>
            <p:ph type="title" hasCustomPrompt="1"/>
          </p:nvPr>
        </p:nvSpPr>
        <p:spPr>
          <a:xfrm>
            <a:off x="628650" y="365125"/>
            <a:ext cx="7886700" cy="1325563"/>
          </a:xfrm>
          <a:prstGeom prst="rect">
            <a:avLst/>
          </a:prstGeom>
        </p:spPr>
        <p:txBody>
          <a:bodyPr/>
          <a:lstStyle>
            <a:lvl1pPr>
              <a:defRPr/>
            </a:lvl1pPr>
          </a:lstStyle>
          <a:p>
            <a:r>
              <a:rPr lang="en-US" dirty="0" smtClean="0"/>
              <a:t>Capes for Kids title slide</a:t>
            </a:r>
            <a:endParaRPr lang="en-CA"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userDrawn="1">
  <p:cSld name="Title and Content">
    <p:spTree>
      <p:nvGrpSpPr>
        <p:cNvPr id="1" name="Shape 57"/>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Capes for Kids title slide</a:t>
            </a:r>
            <a:endParaRPr lang="en-CA"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userDrawn="1">
  <p:cSld name="Title and Content">
    <p:spTree>
      <p:nvGrpSpPr>
        <p:cNvPr id="1" name="Shape 61"/>
        <p:cNvGrpSpPr/>
        <p:nvPr/>
      </p:nvGrpSpPr>
      <p:grpSpPr>
        <a:xfrm>
          <a:off x="0" y="0"/>
          <a:ext cx="0" cy="0"/>
          <a:chOff x="0" y="0"/>
          <a:chExt cx="0" cy="0"/>
        </a:xfrm>
      </p:grpSpPr>
      <p:sp>
        <p:nvSpPr>
          <p:cNvPr id="10" name="Title 9"/>
          <p:cNvSpPr>
            <a:spLocks noGrp="1"/>
          </p:cNvSpPr>
          <p:nvPr>
            <p:ph type="title" hasCustomPrompt="1"/>
          </p:nvPr>
        </p:nvSpPr>
        <p:spPr>
          <a:xfrm>
            <a:off x="628650" y="365125"/>
            <a:ext cx="7886700" cy="1325563"/>
          </a:xfrm>
          <a:prstGeom prst="rect">
            <a:avLst/>
          </a:prstGeom>
        </p:spPr>
        <p:txBody>
          <a:bodyPr/>
          <a:lstStyle/>
          <a:p>
            <a:r>
              <a:rPr lang="en-US" dirty="0" smtClean="0"/>
              <a:t>Round 1: Name that Superhero </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userDrawn="1">
  <p:cSld name="Title and Content">
    <p:spTree>
      <p:nvGrpSpPr>
        <p:cNvPr id="1" name="Shape 66"/>
        <p:cNvGrpSpPr/>
        <p:nvPr/>
      </p:nvGrpSpPr>
      <p:grpSpPr>
        <a:xfrm>
          <a:off x="0" y="0"/>
          <a:ext cx="0" cy="0"/>
          <a:chOff x="0" y="0"/>
          <a:chExt cx="0" cy="0"/>
        </a:xfrm>
      </p:grpSpPr>
      <p:sp>
        <p:nvSpPr>
          <p:cNvPr id="15" name="Title 14"/>
          <p:cNvSpPr>
            <a:spLocks noGrp="1"/>
          </p:cNvSpPr>
          <p:nvPr>
            <p:ph type="title" hasCustomPrompt="1"/>
          </p:nvPr>
        </p:nvSpPr>
        <p:spPr/>
        <p:txBody>
          <a:bodyPr/>
          <a:lstStyle>
            <a:lvl1pPr>
              <a:defRPr/>
            </a:lvl1pPr>
          </a:lstStyle>
          <a:p>
            <a:r>
              <a:rPr lang="en-US" dirty="0" smtClean="0"/>
              <a:t>Virtual Trivia Question</a:t>
            </a:r>
            <a:endParaRPr lang="en-CA"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600200"/>
            <a:ext cx="6367800" cy="54543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7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9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4.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4.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pic>
        <p:nvPicPr>
          <p:cNvPr id="51" name="Google Shape;51;p13"/>
          <p:cNvPicPr preferRelativeResize="0"/>
          <p:nvPr/>
        </p:nvPicPr>
        <p:blipFill rotWithShape="1">
          <a:blip r:embed="rId4">
            <a:alphaModFix/>
          </a:blip>
          <a:srcRect r="-7839"/>
          <a:stretch/>
        </p:blipFill>
        <p:spPr>
          <a:xfrm rot="5400000">
            <a:off x="1080700" y="-697909"/>
            <a:ext cx="6982603" cy="9143999"/>
          </a:xfrm>
          <a:prstGeom prst="rect">
            <a:avLst/>
          </a:prstGeom>
          <a:noFill/>
          <a:ln>
            <a:noFill/>
          </a:ln>
        </p:spPr>
      </p:pic>
      <p:pic>
        <p:nvPicPr>
          <p:cNvPr id="52" name="Google Shape;52;p13"/>
          <p:cNvPicPr preferRelativeResize="0"/>
          <p:nvPr/>
        </p:nvPicPr>
        <p:blipFill rotWithShape="1">
          <a:blip r:embed="rId5">
            <a:alphaModFix/>
          </a:blip>
          <a:srcRect/>
          <a:stretch/>
        </p:blipFill>
        <p:spPr>
          <a:xfrm>
            <a:off x="2123759" y="1552720"/>
            <a:ext cx="5566194" cy="5305277"/>
          </a:xfrm>
          <a:prstGeom prst="rect">
            <a:avLst/>
          </a:prstGeom>
          <a:noFill/>
          <a:ln>
            <a:noFill/>
          </a:ln>
        </p:spPr>
      </p:pic>
      <p:sp>
        <p:nvSpPr>
          <p:cNvPr id="53" name="Google Shape;53;p13"/>
          <p:cNvSpPr/>
          <p:nvPr/>
        </p:nvSpPr>
        <p:spPr>
          <a:xfrm>
            <a:off x="0" y="0"/>
            <a:ext cx="9144000" cy="503100"/>
          </a:xfrm>
          <a:prstGeom prst="rect">
            <a:avLst/>
          </a:prstGeom>
          <a:solidFill>
            <a:srgbClr val="0C64B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54" name="Google Shape;54;p13" descr="logo_HB_KRH_Horiz_wht.eps"/>
          <p:cNvPicPr preferRelativeResize="0"/>
          <p:nvPr/>
        </p:nvPicPr>
        <p:blipFill rotWithShape="1">
          <a:blip r:embed="rId6">
            <a:alphaModFix/>
          </a:blip>
          <a:srcRect/>
          <a:stretch/>
        </p:blipFill>
        <p:spPr>
          <a:xfrm>
            <a:off x="2699792" y="194220"/>
            <a:ext cx="3744415" cy="188568"/>
          </a:xfrm>
          <a:prstGeom prst="rect">
            <a:avLst/>
          </a:prstGeom>
          <a:noFill/>
          <a:ln>
            <a:noFill/>
          </a:ln>
        </p:spPr>
      </p:pic>
      <p:pic>
        <p:nvPicPr>
          <p:cNvPr id="55" name="Google Shape;55;p13" descr="CFK_WRDMK_REV.eps"/>
          <p:cNvPicPr preferRelativeResize="0"/>
          <p:nvPr/>
        </p:nvPicPr>
        <p:blipFill rotWithShape="1">
          <a:blip r:embed="rId7">
            <a:alphaModFix/>
          </a:blip>
          <a:srcRect/>
          <a:stretch/>
        </p:blipFill>
        <p:spPr>
          <a:xfrm>
            <a:off x="-148619" y="382788"/>
            <a:ext cx="2947052" cy="1833721"/>
          </a:xfrm>
          <a:prstGeom prst="rect">
            <a:avLst/>
          </a:prstGeom>
          <a:noFill/>
          <a:ln>
            <a:noFill/>
          </a:ln>
        </p:spPr>
      </p:pic>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smtClean="0"/>
              <a:t>Capes for Kids Title Slide</a:t>
            </a:r>
            <a:endParaRPr lang="en-CA" dirty="0"/>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8"/>
        <p:cNvGrpSpPr/>
        <p:nvPr/>
      </p:nvGrpSpPr>
      <p:grpSpPr>
        <a:xfrm>
          <a:off x="0" y="0"/>
          <a:ext cx="0" cy="0"/>
          <a:chOff x="0" y="0"/>
          <a:chExt cx="0" cy="0"/>
        </a:xfrm>
      </p:grpSpPr>
      <p:pic>
        <p:nvPicPr>
          <p:cNvPr id="59" name="Google Shape;59;p16" descr="Star_dots_lines_11x8.5.eps"/>
          <p:cNvPicPr preferRelativeResize="0"/>
          <p:nvPr/>
        </p:nvPicPr>
        <p:blipFill rotWithShape="1">
          <a:blip r:embed="rId3">
            <a:alphaModFix/>
          </a:blip>
          <a:srcRect l="12563" t="26836" r="12563" b="30252"/>
          <a:stretch/>
        </p:blipFill>
        <p:spPr>
          <a:xfrm>
            <a:off x="0" y="-1"/>
            <a:ext cx="9143999" cy="6858001"/>
          </a:xfrm>
          <a:prstGeom prst="rect">
            <a:avLst/>
          </a:prstGeom>
          <a:noFill/>
          <a:ln>
            <a:noFill/>
          </a:ln>
        </p:spPr>
      </p:pic>
      <p:sp>
        <p:nvSpPr>
          <p:cNvPr id="60" name="Google Shape;60;p16"/>
          <p:cNvSpPr/>
          <p:nvPr/>
        </p:nvSpPr>
        <p:spPr>
          <a:xfrm>
            <a:off x="666750" y="874951"/>
            <a:ext cx="7842300" cy="5221200"/>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30C20"/>
              </a:solidFill>
              <a:latin typeface="Calibri"/>
              <a:ea typeface="Calibri"/>
              <a:cs typeface="Calibri"/>
              <a:sym typeface="Calibri"/>
            </a:endParaRPr>
          </a:p>
        </p:txBody>
      </p:sp>
      <p:sp>
        <p:nvSpPr>
          <p:cNvPr id="3" name="Title Placeholder 2"/>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smtClean="0"/>
              <a:t>Virtual Trivia</a:t>
            </a:r>
            <a:endParaRPr lang="en-CA" dirty="0"/>
          </a:p>
        </p:txBody>
      </p:sp>
    </p:spTree>
  </p:cSld>
  <p:clrMap bg1="lt1" tx1="dk1" bg2="dk2" tx2="lt2" accent1="accent1" accent2="accent2" accent3="accent3" accent4="accent4" accent5="accent5" accent6="accent6" hlink="hlink" folHlink="folHlink"/>
  <p:sldLayoutIdLst>
    <p:sldLayoutId id="214748366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baseline="0">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2"/>
        <p:cNvGrpSpPr/>
        <p:nvPr/>
      </p:nvGrpSpPr>
      <p:grpSpPr>
        <a:xfrm>
          <a:off x="0" y="0"/>
          <a:ext cx="0" cy="0"/>
          <a:chOff x="0" y="0"/>
          <a:chExt cx="0" cy="0"/>
        </a:xfrm>
      </p:grpSpPr>
      <p:pic>
        <p:nvPicPr>
          <p:cNvPr id="63" name="Google Shape;63;p18" descr="Star_dots_lines_11x8.5.eps"/>
          <p:cNvPicPr preferRelativeResize="0"/>
          <p:nvPr/>
        </p:nvPicPr>
        <p:blipFill rotWithShape="1">
          <a:blip r:embed="rId3">
            <a:alphaModFix/>
          </a:blip>
          <a:srcRect l="12563" t="26836" r="12563" b="30252"/>
          <a:stretch/>
        </p:blipFill>
        <p:spPr>
          <a:xfrm>
            <a:off x="0" y="-1"/>
            <a:ext cx="9143999" cy="6858001"/>
          </a:xfrm>
          <a:prstGeom prst="rect">
            <a:avLst/>
          </a:prstGeom>
          <a:noFill/>
          <a:ln>
            <a:noFill/>
          </a:ln>
        </p:spPr>
      </p:pic>
      <p:sp>
        <p:nvSpPr>
          <p:cNvPr id="64" name="Google Shape;64;p18"/>
          <p:cNvSpPr/>
          <p:nvPr/>
        </p:nvSpPr>
        <p:spPr>
          <a:xfrm>
            <a:off x="666750" y="874951"/>
            <a:ext cx="7842300" cy="5221200"/>
          </a:xfrm>
          <a:prstGeom prst="rect">
            <a:avLst/>
          </a:prstGeom>
          <a:solidFill>
            <a:schemeClr val="lt1"/>
          </a:solid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30C20"/>
              </a:solidFill>
              <a:latin typeface="Calibri"/>
              <a:ea typeface="Calibri"/>
              <a:cs typeface="Calibri"/>
              <a:sym typeface="Calibri"/>
            </a:endParaRPr>
          </a:p>
        </p:txBody>
      </p:sp>
      <p:sp>
        <p:nvSpPr>
          <p:cNvPr id="65" name="Google Shape;65;p18"/>
          <p:cNvSpPr/>
          <p:nvPr/>
        </p:nvSpPr>
        <p:spPr>
          <a:xfrm>
            <a:off x="819150" y="1027351"/>
            <a:ext cx="7532400" cy="4936500"/>
          </a:xfrm>
          <a:prstGeom prst="rect">
            <a:avLst/>
          </a:prstGeom>
          <a:solidFill>
            <a:srgbClr val="0C64B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30C20"/>
              </a:solidFill>
              <a:latin typeface="Calibri"/>
              <a:ea typeface="Calibri"/>
              <a:cs typeface="Calibri"/>
              <a:sym typeface="Calibri"/>
            </a:endParaRPr>
          </a:p>
        </p:txBody>
      </p:sp>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smtClean="0"/>
              <a:t>Virtual Trivia Question</a:t>
            </a:r>
            <a:endParaRPr lang="en-CA" dirty="0"/>
          </a:p>
        </p:txBody>
      </p:sp>
    </p:spTree>
  </p:cSld>
  <p:clrMap bg1="lt1" tx1="dk1" bg2="dk2" tx2="lt2" accent1="accent1" accent2="accent2" accent3="accent3" accent4="accent4" accent5="accent5" accent6="accent6" hlink="hlink" folHlink="folHlink"/>
  <p:sldLayoutIdLst>
    <p:sldLayoutId id="2147483662"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baseline="0">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hyperlink" Target="http://capesforkids.ca/wp-content/uploads/2022/03/Hosting-Steps-Virtual-Trivia-Night.pdf" TargetMode="External"/><Relationship Id="rId7" Type="http://schemas.openxmlformats.org/officeDocument/2006/relationships/hyperlink" Target="https://create.kahoot.it/share/virtual-trivia-night/5580119c-d05d-4544-ad5f-0f9ba1ce2ae4" TargetMode="External"/><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hyperlink" Target="http://capesforkids.ca/wp-content/uploads/2022/03/Virtual-Trivia-Night-Winner-Certificate.jpg" TargetMode="External"/><Relationship Id="rId5" Type="http://schemas.openxmlformats.org/officeDocument/2006/relationships/hyperlink" Target="http://capesforkids.ca/wp-content/uploads/2022/03/Night-Participant-Sheet-Print.pdf" TargetMode="External"/><Relationship Id="rId4" Type="http://schemas.openxmlformats.org/officeDocument/2006/relationships/hyperlink" Target="http://capesforkids.ca/wp-content/uploads/2022/03/Master-List.pdf"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7.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9.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0.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1.xm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2.xm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3.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4.xm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5.xml"/><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6.xml"/><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7.xml"/><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8.xml"/><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hyperlink" Target="https://capesforkids.ca/meet-our-superheroes/" TargetMode="External"/><Relationship Id="rId2" Type="http://schemas.openxmlformats.org/officeDocument/2006/relationships/notesSlide" Target="../notesSlides/notesSlide60.xml"/><Relationship Id="rId1" Type="http://schemas.openxmlformats.org/officeDocument/2006/relationships/slideLayout" Target="../slideLayouts/slideLayout14.xml"/><Relationship Id="rId6" Type="http://schemas.openxmlformats.org/officeDocument/2006/relationships/hyperlink" Target="https://www.youtube.com/watch?v=8jIyVAJaf0E" TargetMode="External"/><Relationship Id="rId5" Type="http://schemas.openxmlformats.org/officeDocument/2006/relationships/hyperlink" Target="https://capesforkids.ca/fundraising-resources/social-media-toolkit/" TargetMode="External"/><Relationship Id="rId4" Type="http://schemas.openxmlformats.org/officeDocument/2006/relationships/image" Target="../media/image58.jpg"/></Relationships>
</file>

<file path=ppt/slides/_rels/slide6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61.xml"/><Relationship Id="rId1" Type="http://schemas.openxmlformats.org/officeDocument/2006/relationships/slideLayout" Target="../slideLayouts/slideLayout14.xml"/><Relationship Id="rId4" Type="http://schemas.openxmlformats.org/officeDocument/2006/relationships/image" Target="../media/image60.png"/></Relationships>
</file>

<file path=ppt/slides/_rels/slide6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2.xm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20"/>
          <p:cNvSpPr txBox="1"/>
          <p:nvPr/>
        </p:nvSpPr>
        <p:spPr>
          <a:xfrm>
            <a:off x="6253098" y="740887"/>
            <a:ext cx="3130200" cy="8856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chemeClr val="dk1"/>
              </a:buClr>
              <a:buSzPts val="4000"/>
              <a:buFont typeface="Arial"/>
              <a:buNone/>
            </a:pPr>
            <a:r>
              <a:rPr lang="en" sz="4000" b="1" i="1" u="none" strike="noStrike" cap="none" dirty="0">
                <a:solidFill>
                  <a:schemeClr val="dk1"/>
                </a:solidFill>
                <a:latin typeface="Campton Light DEMO" panose="00000500000000000000" pitchFamily="50" charset="0"/>
                <a:ea typeface="Twentieth Century"/>
                <a:cs typeface="Twentieth Century"/>
                <a:sym typeface="Twentieth Century"/>
              </a:rPr>
              <a:t>JOIN FORCES WITH US!</a:t>
            </a:r>
            <a:endParaRPr dirty="0">
              <a:latin typeface="Campton Light DEMO" panose="00000500000000000000" pitchFamily="50" charset="0"/>
            </a:endParaRPr>
          </a:p>
        </p:txBody>
      </p:sp>
      <p:sp>
        <p:nvSpPr>
          <p:cNvPr id="2" name="Title 1" hidden="1"/>
          <p:cNvSpPr>
            <a:spLocks noGrp="1"/>
          </p:cNvSpPr>
          <p:nvPr>
            <p:ph type="title"/>
          </p:nvPr>
        </p:nvSpPr>
        <p:spPr/>
        <p:txBody>
          <a:bodyPr/>
          <a:lstStyle/>
          <a:p>
            <a:r>
              <a:rPr lang="en-CA" dirty="0" smtClean="0"/>
              <a:t>Title Slide – Capes for Kids</a:t>
            </a:r>
            <a:endParaRPr lang="en-CA"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49"/>
        <p:cNvGrpSpPr/>
        <p:nvPr/>
      </p:nvGrpSpPr>
      <p:grpSpPr>
        <a:xfrm>
          <a:off x="0" y="0"/>
          <a:ext cx="0" cy="0"/>
          <a:chOff x="0" y="0"/>
          <a:chExt cx="0" cy="0"/>
        </a:xfrm>
      </p:grpSpPr>
      <p:sp>
        <p:nvSpPr>
          <p:cNvPr id="154" name="Google Shape;154;p29"/>
          <p:cNvSpPr/>
          <p:nvPr/>
        </p:nvSpPr>
        <p:spPr>
          <a:xfrm>
            <a:off x="4714138" y="5351750"/>
            <a:ext cx="3378600" cy="476400"/>
          </a:xfrm>
          <a:prstGeom prst="rect">
            <a:avLst/>
          </a:prstGeom>
          <a:gradFill>
            <a:gsLst>
              <a:gs pos="0">
                <a:srgbClr val="DB0000"/>
              </a:gs>
              <a:gs pos="100000">
                <a:srgbClr val="54030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D. The Phantom </a:t>
            </a:r>
            <a:endParaRPr sz="1900">
              <a:solidFill>
                <a:schemeClr val="lt1"/>
              </a:solidFill>
              <a:latin typeface="Bangers"/>
              <a:ea typeface="Bangers"/>
              <a:cs typeface="Bangers"/>
              <a:sym typeface="Bangers"/>
            </a:endParaRPr>
          </a:p>
        </p:txBody>
      </p:sp>
      <p:sp>
        <p:nvSpPr>
          <p:cNvPr id="153" name="Google Shape;153;p29"/>
          <p:cNvSpPr/>
          <p:nvPr/>
        </p:nvSpPr>
        <p:spPr>
          <a:xfrm>
            <a:off x="1051263" y="5351750"/>
            <a:ext cx="3378600" cy="476400"/>
          </a:xfrm>
          <a:prstGeom prst="rect">
            <a:avLst/>
          </a:prstGeom>
          <a:gradFill>
            <a:gsLst>
              <a:gs pos="0">
                <a:srgbClr val="51AB2A"/>
              </a:gs>
              <a:gs pos="100000">
                <a:srgbClr val="203E1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C. Hulk</a:t>
            </a:r>
            <a:endParaRPr sz="1900">
              <a:solidFill>
                <a:schemeClr val="lt1"/>
              </a:solidFill>
              <a:latin typeface="Bangers"/>
              <a:ea typeface="Bangers"/>
              <a:cs typeface="Bangers"/>
              <a:sym typeface="Bangers"/>
            </a:endParaRPr>
          </a:p>
        </p:txBody>
      </p:sp>
      <p:sp>
        <p:nvSpPr>
          <p:cNvPr id="152" name="Google Shape;152;p29"/>
          <p:cNvSpPr/>
          <p:nvPr/>
        </p:nvSpPr>
        <p:spPr>
          <a:xfrm>
            <a:off x="4714138" y="4676475"/>
            <a:ext cx="3378600" cy="476400"/>
          </a:xfrm>
          <a:prstGeom prst="rect">
            <a:avLst/>
          </a:prstGeom>
          <a:gradFill>
            <a:gsLst>
              <a:gs pos="0">
                <a:srgbClr val="3177EE"/>
              </a:gs>
              <a:gs pos="100000">
                <a:srgbClr val="113D8A"/>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B. Spiderman</a:t>
            </a:r>
            <a:endParaRPr sz="1900">
              <a:solidFill>
                <a:schemeClr val="lt1"/>
              </a:solidFill>
              <a:latin typeface="Bangers"/>
              <a:ea typeface="Bangers"/>
              <a:cs typeface="Bangers"/>
              <a:sym typeface="Bangers"/>
            </a:endParaRPr>
          </a:p>
        </p:txBody>
      </p:sp>
      <p:sp>
        <p:nvSpPr>
          <p:cNvPr id="151" name="Google Shape;151;p29"/>
          <p:cNvSpPr/>
          <p:nvPr/>
        </p:nvSpPr>
        <p:spPr>
          <a:xfrm>
            <a:off x="1051263" y="4676475"/>
            <a:ext cx="3378600" cy="476400"/>
          </a:xfrm>
          <a:prstGeom prst="rect">
            <a:avLst/>
          </a:prstGeom>
          <a:gradFill>
            <a:gsLst>
              <a:gs pos="0">
                <a:srgbClr val="4E29AA"/>
              </a:gs>
              <a:gs pos="100000">
                <a:srgbClr val="1E123D"/>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A. SuperMan</a:t>
            </a:r>
            <a:endParaRPr sz="1900">
              <a:solidFill>
                <a:schemeClr val="lt1"/>
              </a:solidFill>
              <a:latin typeface="Bangers"/>
              <a:ea typeface="Bangers"/>
              <a:cs typeface="Bangers"/>
              <a:sym typeface="Bangers"/>
            </a:endParaRPr>
          </a:p>
        </p:txBody>
      </p:sp>
      <p:pic>
        <p:nvPicPr>
          <p:cNvPr id="155" name="Google Shape;155;p29" descr="Art Spiegelman: golden age superheroes were shaped by the rise of fascism |  Books | The Guardian"/>
          <p:cNvPicPr preferRelativeResize="0"/>
          <p:nvPr/>
        </p:nvPicPr>
        <p:blipFill>
          <a:blip r:embed="rId3">
            <a:alphaModFix/>
          </a:blip>
          <a:stretch>
            <a:fillRect/>
          </a:stretch>
        </p:blipFill>
        <p:spPr>
          <a:xfrm>
            <a:off x="2591075" y="1993097"/>
            <a:ext cx="3961849" cy="2377100"/>
          </a:xfrm>
          <a:prstGeom prst="rect">
            <a:avLst/>
          </a:prstGeom>
          <a:noFill/>
          <a:ln w="76200" cap="flat" cmpd="sng">
            <a:solidFill>
              <a:srgbClr val="FFFFFF"/>
            </a:solidFill>
            <a:prstDash val="solid"/>
            <a:round/>
            <a:headEnd type="none" w="sm" len="sm"/>
            <a:tailEnd type="none" w="sm" len="sm"/>
          </a:ln>
        </p:spPr>
      </p:pic>
      <p:sp>
        <p:nvSpPr>
          <p:cNvPr id="150" name="Google Shape;150;p29"/>
          <p:cNvSpPr txBox="1"/>
          <p:nvPr/>
        </p:nvSpPr>
        <p:spPr>
          <a:xfrm>
            <a:off x="835800" y="1266275"/>
            <a:ext cx="7472400" cy="6618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3100" dirty="0">
                <a:solidFill>
                  <a:schemeClr val="lt1"/>
                </a:solidFill>
                <a:latin typeface="Calibri"/>
                <a:ea typeface="Calibri"/>
                <a:cs typeface="Calibri"/>
                <a:sym typeface="Calibri"/>
              </a:rPr>
              <a:t> </a:t>
            </a:r>
            <a:r>
              <a:rPr lang="en" sz="3100" dirty="0">
                <a:solidFill>
                  <a:schemeClr val="lt1"/>
                </a:solidFill>
                <a:latin typeface="Bangers"/>
                <a:ea typeface="Bangers"/>
                <a:cs typeface="Bangers"/>
                <a:sym typeface="Bangers"/>
              </a:rPr>
              <a:t>Who was the first Costumed superhero ever?</a:t>
            </a:r>
            <a:endParaRPr sz="3300" dirty="0">
              <a:solidFill>
                <a:schemeClr val="lt1"/>
              </a:solidFill>
              <a:latin typeface="Bangers"/>
              <a:ea typeface="Bangers"/>
              <a:cs typeface="Bangers"/>
              <a:sym typeface="Bangers"/>
            </a:endParaRPr>
          </a:p>
        </p:txBody>
      </p:sp>
      <p:sp>
        <p:nvSpPr>
          <p:cNvPr id="2" name="Title 1" hidden="1"/>
          <p:cNvSpPr>
            <a:spLocks noGrp="1"/>
          </p:cNvSpPr>
          <p:nvPr>
            <p:ph type="title"/>
          </p:nvPr>
        </p:nvSpPr>
        <p:spPr/>
        <p:txBody>
          <a:bodyPr/>
          <a:lstStyle/>
          <a:p>
            <a:r>
              <a:rPr lang="en-US" dirty="0"/>
              <a:t> Who was the first Costumed superhero ever?</a:t>
            </a:r>
            <a:br>
              <a:rPr lang="en-US" dirty="0"/>
            </a:br>
            <a:endParaRPr lang="en-CA"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59"/>
        <p:cNvGrpSpPr/>
        <p:nvPr/>
      </p:nvGrpSpPr>
      <p:grpSpPr>
        <a:xfrm>
          <a:off x="0" y="0"/>
          <a:ext cx="0" cy="0"/>
          <a:chOff x="0" y="0"/>
          <a:chExt cx="0" cy="0"/>
        </a:xfrm>
      </p:grpSpPr>
      <p:sp>
        <p:nvSpPr>
          <p:cNvPr id="164" name="Google Shape;164;p30"/>
          <p:cNvSpPr/>
          <p:nvPr/>
        </p:nvSpPr>
        <p:spPr>
          <a:xfrm>
            <a:off x="4714138" y="5351750"/>
            <a:ext cx="3378600" cy="476400"/>
          </a:xfrm>
          <a:prstGeom prst="rect">
            <a:avLst/>
          </a:prstGeom>
          <a:gradFill>
            <a:gsLst>
              <a:gs pos="0">
                <a:srgbClr val="1077D2"/>
              </a:gs>
              <a:gs pos="100000">
                <a:srgbClr val="09315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D. Captain Marvel</a:t>
            </a:r>
            <a:endParaRPr sz="1900">
              <a:solidFill>
                <a:schemeClr val="lt1"/>
              </a:solidFill>
              <a:latin typeface="Bangers"/>
              <a:ea typeface="Bangers"/>
              <a:cs typeface="Bangers"/>
              <a:sym typeface="Bangers"/>
            </a:endParaRPr>
          </a:p>
        </p:txBody>
      </p:sp>
      <p:sp>
        <p:nvSpPr>
          <p:cNvPr id="163" name="Google Shape;163;p30"/>
          <p:cNvSpPr/>
          <p:nvPr/>
        </p:nvSpPr>
        <p:spPr>
          <a:xfrm>
            <a:off x="1051263" y="5351750"/>
            <a:ext cx="3378600" cy="476400"/>
          </a:xfrm>
          <a:prstGeom prst="rect">
            <a:avLst/>
          </a:prstGeom>
          <a:gradFill>
            <a:gsLst>
              <a:gs pos="0">
                <a:srgbClr val="DB0000"/>
              </a:gs>
              <a:gs pos="100000">
                <a:srgbClr val="54030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C. Wasp</a:t>
            </a:r>
            <a:endParaRPr sz="1900">
              <a:solidFill>
                <a:schemeClr val="lt1"/>
              </a:solidFill>
              <a:latin typeface="Bangers"/>
              <a:ea typeface="Bangers"/>
              <a:cs typeface="Bangers"/>
              <a:sym typeface="Bangers"/>
            </a:endParaRPr>
          </a:p>
        </p:txBody>
      </p:sp>
      <p:sp>
        <p:nvSpPr>
          <p:cNvPr id="162" name="Google Shape;162;p30"/>
          <p:cNvSpPr/>
          <p:nvPr/>
        </p:nvSpPr>
        <p:spPr>
          <a:xfrm>
            <a:off x="4714138" y="4676475"/>
            <a:ext cx="3378600" cy="476400"/>
          </a:xfrm>
          <a:prstGeom prst="rect">
            <a:avLst/>
          </a:prstGeom>
          <a:gradFill>
            <a:gsLst>
              <a:gs pos="0">
                <a:srgbClr val="4E29AA"/>
              </a:gs>
              <a:gs pos="100000">
                <a:srgbClr val="1E123D"/>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B. Bat Girl</a:t>
            </a:r>
            <a:endParaRPr sz="1900">
              <a:solidFill>
                <a:schemeClr val="lt1"/>
              </a:solidFill>
              <a:latin typeface="Bangers"/>
              <a:ea typeface="Bangers"/>
              <a:cs typeface="Bangers"/>
              <a:sym typeface="Bangers"/>
            </a:endParaRPr>
          </a:p>
        </p:txBody>
      </p:sp>
      <p:sp>
        <p:nvSpPr>
          <p:cNvPr id="161" name="Google Shape;161;p30"/>
          <p:cNvSpPr/>
          <p:nvPr/>
        </p:nvSpPr>
        <p:spPr>
          <a:xfrm>
            <a:off x="1051263" y="4676475"/>
            <a:ext cx="3378600" cy="476400"/>
          </a:xfrm>
          <a:prstGeom prst="rect">
            <a:avLst/>
          </a:prstGeom>
          <a:gradFill>
            <a:gsLst>
              <a:gs pos="0">
                <a:srgbClr val="51AB2A"/>
              </a:gs>
              <a:gs pos="100000">
                <a:srgbClr val="203E1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A. Wonder Woman</a:t>
            </a:r>
            <a:endParaRPr sz="1900">
              <a:solidFill>
                <a:schemeClr val="lt1"/>
              </a:solidFill>
              <a:latin typeface="Bangers"/>
              <a:ea typeface="Bangers"/>
              <a:cs typeface="Bangers"/>
              <a:sym typeface="Bangers"/>
            </a:endParaRPr>
          </a:p>
        </p:txBody>
      </p:sp>
      <p:pic>
        <p:nvPicPr>
          <p:cNvPr id="165" name="Google Shape;165;p30" descr="Who is the Wasp? Find out More in this Marvel Featurette! #AntManandWasp"/>
          <p:cNvPicPr preferRelativeResize="0"/>
          <p:nvPr/>
        </p:nvPicPr>
        <p:blipFill rotWithShape="1">
          <a:blip r:embed="rId3">
            <a:alphaModFix/>
          </a:blip>
          <a:srcRect l="33053" t="44118" r="11064"/>
          <a:stretch/>
        </p:blipFill>
        <p:spPr>
          <a:xfrm>
            <a:off x="2988788" y="2335225"/>
            <a:ext cx="3166434" cy="2142375"/>
          </a:xfrm>
          <a:prstGeom prst="rect">
            <a:avLst/>
          </a:prstGeom>
          <a:noFill/>
          <a:ln w="76200" cap="flat" cmpd="sng">
            <a:solidFill>
              <a:schemeClr val="lt1"/>
            </a:solidFill>
            <a:prstDash val="solid"/>
            <a:round/>
            <a:headEnd type="none" w="sm" len="sm"/>
            <a:tailEnd type="none" w="sm" len="sm"/>
          </a:ln>
        </p:spPr>
      </p:pic>
      <p:sp>
        <p:nvSpPr>
          <p:cNvPr id="160" name="Google Shape;160;p30"/>
          <p:cNvSpPr txBox="1"/>
          <p:nvPr/>
        </p:nvSpPr>
        <p:spPr>
          <a:xfrm>
            <a:off x="835800" y="1083600"/>
            <a:ext cx="7472400" cy="12105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3100" dirty="0">
                <a:solidFill>
                  <a:schemeClr val="lt1"/>
                </a:solidFill>
                <a:latin typeface="Calibri"/>
                <a:ea typeface="Calibri"/>
                <a:cs typeface="Calibri"/>
                <a:sym typeface="Calibri"/>
              </a:rPr>
              <a:t> </a:t>
            </a:r>
            <a:r>
              <a:rPr lang="en" sz="3100" dirty="0">
                <a:solidFill>
                  <a:schemeClr val="lt1"/>
                </a:solidFill>
                <a:latin typeface="Bangers"/>
                <a:ea typeface="Bangers"/>
                <a:cs typeface="Bangers"/>
                <a:sym typeface="Bangers"/>
              </a:rPr>
              <a:t>Who was the first female superhero to appear in the title of an MCU film?</a:t>
            </a:r>
            <a:endParaRPr sz="3300" dirty="0">
              <a:solidFill>
                <a:schemeClr val="lt1"/>
              </a:solidFill>
              <a:latin typeface="Bangers"/>
              <a:ea typeface="Bangers"/>
              <a:cs typeface="Bangers"/>
              <a:sym typeface="Bangers"/>
            </a:endParaRPr>
          </a:p>
        </p:txBody>
      </p:sp>
      <p:sp>
        <p:nvSpPr>
          <p:cNvPr id="2" name="Title 1" hidden="1"/>
          <p:cNvSpPr>
            <a:spLocks noGrp="1"/>
          </p:cNvSpPr>
          <p:nvPr>
            <p:ph type="title"/>
          </p:nvPr>
        </p:nvSpPr>
        <p:spPr/>
        <p:txBody>
          <a:bodyPr/>
          <a:lstStyle/>
          <a:p>
            <a:r>
              <a:rPr lang="en-US" dirty="0"/>
              <a:t> Who was the first female superhero to appear in the title of an MCU film?</a:t>
            </a:r>
            <a:br>
              <a:rPr lang="en-US" dirty="0"/>
            </a:br>
            <a:endParaRPr lang="en-CA"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69"/>
        <p:cNvGrpSpPr/>
        <p:nvPr/>
      </p:nvGrpSpPr>
      <p:grpSpPr>
        <a:xfrm>
          <a:off x="0" y="0"/>
          <a:ext cx="0" cy="0"/>
          <a:chOff x="0" y="0"/>
          <a:chExt cx="0" cy="0"/>
        </a:xfrm>
      </p:grpSpPr>
      <p:sp>
        <p:nvSpPr>
          <p:cNvPr id="174" name="Google Shape;174;p31"/>
          <p:cNvSpPr/>
          <p:nvPr/>
        </p:nvSpPr>
        <p:spPr>
          <a:xfrm>
            <a:off x="4714138" y="5351750"/>
            <a:ext cx="3378600" cy="476400"/>
          </a:xfrm>
          <a:prstGeom prst="rect">
            <a:avLst/>
          </a:prstGeom>
          <a:gradFill>
            <a:gsLst>
              <a:gs pos="0">
                <a:srgbClr val="51AB2A"/>
              </a:gs>
              <a:gs pos="100000">
                <a:srgbClr val="203E1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D. Bruce Wayne</a:t>
            </a:r>
            <a:endParaRPr sz="1900">
              <a:solidFill>
                <a:schemeClr val="lt1"/>
              </a:solidFill>
              <a:latin typeface="Bangers"/>
              <a:ea typeface="Bangers"/>
              <a:cs typeface="Bangers"/>
              <a:sym typeface="Bangers"/>
            </a:endParaRPr>
          </a:p>
        </p:txBody>
      </p:sp>
      <p:sp>
        <p:nvSpPr>
          <p:cNvPr id="173" name="Google Shape;173;p31"/>
          <p:cNvSpPr/>
          <p:nvPr/>
        </p:nvSpPr>
        <p:spPr>
          <a:xfrm>
            <a:off x="1051263" y="5351750"/>
            <a:ext cx="3378600" cy="476400"/>
          </a:xfrm>
          <a:prstGeom prst="rect">
            <a:avLst/>
          </a:prstGeom>
          <a:gradFill>
            <a:gsLst>
              <a:gs pos="0">
                <a:srgbClr val="DB0000"/>
              </a:gs>
              <a:gs pos="100000">
                <a:srgbClr val="54030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C. TOm Holland</a:t>
            </a:r>
            <a:endParaRPr sz="1900">
              <a:solidFill>
                <a:schemeClr val="lt1"/>
              </a:solidFill>
              <a:latin typeface="Bangers"/>
              <a:ea typeface="Bangers"/>
              <a:cs typeface="Bangers"/>
              <a:sym typeface="Bangers"/>
            </a:endParaRPr>
          </a:p>
        </p:txBody>
      </p:sp>
      <p:sp>
        <p:nvSpPr>
          <p:cNvPr id="172" name="Google Shape;172;p31"/>
          <p:cNvSpPr/>
          <p:nvPr/>
        </p:nvSpPr>
        <p:spPr>
          <a:xfrm>
            <a:off x="4714138" y="4676475"/>
            <a:ext cx="3378600" cy="476400"/>
          </a:xfrm>
          <a:prstGeom prst="rect">
            <a:avLst/>
          </a:prstGeom>
          <a:gradFill>
            <a:gsLst>
              <a:gs pos="0">
                <a:srgbClr val="1077D2"/>
              </a:gs>
              <a:gs pos="100000">
                <a:srgbClr val="09315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B. Clark Kent</a:t>
            </a:r>
            <a:endParaRPr sz="1900">
              <a:solidFill>
                <a:schemeClr val="lt1"/>
              </a:solidFill>
              <a:latin typeface="Bangers"/>
              <a:ea typeface="Bangers"/>
              <a:cs typeface="Bangers"/>
              <a:sym typeface="Bangers"/>
            </a:endParaRPr>
          </a:p>
        </p:txBody>
      </p:sp>
      <p:sp>
        <p:nvSpPr>
          <p:cNvPr id="171" name="Google Shape;171;p31"/>
          <p:cNvSpPr/>
          <p:nvPr/>
        </p:nvSpPr>
        <p:spPr>
          <a:xfrm>
            <a:off x="1051263" y="4676475"/>
            <a:ext cx="3378600" cy="476400"/>
          </a:xfrm>
          <a:prstGeom prst="rect">
            <a:avLst/>
          </a:prstGeom>
          <a:gradFill>
            <a:gsLst>
              <a:gs pos="0">
                <a:srgbClr val="4E29AA"/>
              </a:gs>
              <a:gs pos="100000">
                <a:srgbClr val="1E123D"/>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A. Bruce Willis</a:t>
            </a:r>
            <a:endParaRPr sz="1900">
              <a:solidFill>
                <a:schemeClr val="lt1"/>
              </a:solidFill>
              <a:latin typeface="Bangers"/>
              <a:ea typeface="Bangers"/>
              <a:cs typeface="Bangers"/>
              <a:sym typeface="Bangers"/>
            </a:endParaRPr>
          </a:p>
        </p:txBody>
      </p:sp>
      <p:pic>
        <p:nvPicPr>
          <p:cNvPr id="175" name="Google Shape;175;p31" descr="The 15 Best Batman Comics You Need To Read"/>
          <p:cNvPicPr preferRelativeResize="0"/>
          <p:nvPr/>
        </p:nvPicPr>
        <p:blipFill>
          <a:blip r:embed="rId3">
            <a:alphaModFix/>
          </a:blip>
          <a:stretch>
            <a:fillRect/>
          </a:stretch>
        </p:blipFill>
        <p:spPr>
          <a:xfrm>
            <a:off x="2409275" y="1988150"/>
            <a:ext cx="4325450" cy="2433050"/>
          </a:xfrm>
          <a:prstGeom prst="rect">
            <a:avLst/>
          </a:prstGeom>
          <a:noFill/>
          <a:ln w="76200" cap="flat" cmpd="sng">
            <a:solidFill>
              <a:schemeClr val="lt1"/>
            </a:solidFill>
            <a:prstDash val="solid"/>
            <a:round/>
            <a:headEnd type="none" w="sm" len="sm"/>
            <a:tailEnd type="none" w="sm" len="sm"/>
          </a:ln>
        </p:spPr>
      </p:pic>
      <p:sp>
        <p:nvSpPr>
          <p:cNvPr id="170" name="Google Shape;170;p31"/>
          <p:cNvSpPr txBox="1"/>
          <p:nvPr/>
        </p:nvSpPr>
        <p:spPr>
          <a:xfrm>
            <a:off x="835800" y="1271675"/>
            <a:ext cx="7472400" cy="6618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3100" dirty="0">
                <a:solidFill>
                  <a:schemeClr val="lt1"/>
                </a:solidFill>
                <a:latin typeface="Calibri"/>
                <a:ea typeface="Calibri"/>
                <a:cs typeface="Calibri"/>
                <a:sym typeface="Calibri"/>
              </a:rPr>
              <a:t> </a:t>
            </a:r>
            <a:r>
              <a:rPr lang="en" sz="3100" dirty="0">
                <a:solidFill>
                  <a:schemeClr val="lt1"/>
                </a:solidFill>
                <a:latin typeface="Bangers"/>
                <a:ea typeface="Bangers"/>
                <a:cs typeface="Bangers"/>
                <a:sym typeface="Bangers"/>
              </a:rPr>
              <a:t>What is the real name of Batman?</a:t>
            </a:r>
            <a:endParaRPr sz="3300" dirty="0">
              <a:solidFill>
                <a:schemeClr val="lt1"/>
              </a:solidFill>
              <a:latin typeface="Bangers"/>
              <a:ea typeface="Bangers"/>
              <a:cs typeface="Bangers"/>
              <a:sym typeface="Bangers"/>
            </a:endParaRPr>
          </a:p>
        </p:txBody>
      </p:sp>
      <p:sp>
        <p:nvSpPr>
          <p:cNvPr id="2" name="Title 1" hidden="1"/>
          <p:cNvSpPr>
            <a:spLocks noGrp="1"/>
          </p:cNvSpPr>
          <p:nvPr>
            <p:ph type="title"/>
          </p:nvPr>
        </p:nvSpPr>
        <p:spPr/>
        <p:txBody>
          <a:bodyPr/>
          <a:lstStyle/>
          <a:p>
            <a:r>
              <a:rPr lang="en-US" dirty="0"/>
              <a:t> What is the real name of Batman?</a:t>
            </a:r>
            <a:br>
              <a:rPr lang="en-US" dirty="0"/>
            </a:br>
            <a:endParaRPr lang="en-CA"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79"/>
        <p:cNvGrpSpPr/>
        <p:nvPr/>
      </p:nvGrpSpPr>
      <p:grpSpPr>
        <a:xfrm>
          <a:off x="0" y="0"/>
          <a:ext cx="0" cy="0"/>
          <a:chOff x="0" y="0"/>
          <a:chExt cx="0" cy="0"/>
        </a:xfrm>
      </p:grpSpPr>
      <p:sp>
        <p:nvSpPr>
          <p:cNvPr id="184" name="Google Shape;184;p32"/>
          <p:cNvSpPr/>
          <p:nvPr/>
        </p:nvSpPr>
        <p:spPr>
          <a:xfrm>
            <a:off x="4714138" y="5351750"/>
            <a:ext cx="3378600" cy="476400"/>
          </a:xfrm>
          <a:prstGeom prst="rect">
            <a:avLst/>
          </a:prstGeom>
          <a:gradFill>
            <a:gsLst>
              <a:gs pos="0">
                <a:srgbClr val="DB0000"/>
              </a:gs>
              <a:gs pos="100000">
                <a:srgbClr val="54030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D. Thor</a:t>
            </a:r>
            <a:endParaRPr sz="1900">
              <a:solidFill>
                <a:schemeClr val="lt1"/>
              </a:solidFill>
              <a:latin typeface="Bangers"/>
              <a:ea typeface="Bangers"/>
              <a:cs typeface="Bangers"/>
              <a:sym typeface="Bangers"/>
            </a:endParaRPr>
          </a:p>
        </p:txBody>
      </p:sp>
      <p:sp>
        <p:nvSpPr>
          <p:cNvPr id="183" name="Google Shape;183;p32"/>
          <p:cNvSpPr/>
          <p:nvPr/>
        </p:nvSpPr>
        <p:spPr>
          <a:xfrm>
            <a:off x="1051263" y="5351750"/>
            <a:ext cx="3378600" cy="476400"/>
          </a:xfrm>
          <a:prstGeom prst="rect">
            <a:avLst/>
          </a:prstGeom>
          <a:gradFill>
            <a:gsLst>
              <a:gs pos="0">
                <a:srgbClr val="51AB2A"/>
              </a:gs>
              <a:gs pos="100000">
                <a:srgbClr val="203E1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C. THe Flash</a:t>
            </a:r>
            <a:endParaRPr sz="1900">
              <a:solidFill>
                <a:schemeClr val="lt1"/>
              </a:solidFill>
              <a:latin typeface="Bangers"/>
              <a:ea typeface="Bangers"/>
              <a:cs typeface="Bangers"/>
              <a:sym typeface="Bangers"/>
            </a:endParaRPr>
          </a:p>
        </p:txBody>
      </p:sp>
      <p:sp>
        <p:nvSpPr>
          <p:cNvPr id="182" name="Google Shape;182;p32"/>
          <p:cNvSpPr/>
          <p:nvPr/>
        </p:nvSpPr>
        <p:spPr>
          <a:xfrm>
            <a:off x="4714138" y="4676475"/>
            <a:ext cx="3378600" cy="476400"/>
          </a:xfrm>
          <a:prstGeom prst="rect">
            <a:avLst/>
          </a:prstGeom>
          <a:gradFill>
            <a:gsLst>
              <a:gs pos="0">
                <a:srgbClr val="1077D2"/>
              </a:gs>
              <a:gs pos="100000">
                <a:srgbClr val="09315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B. QuickSilver</a:t>
            </a:r>
            <a:endParaRPr sz="1900">
              <a:solidFill>
                <a:schemeClr val="lt1"/>
              </a:solidFill>
              <a:latin typeface="Bangers"/>
              <a:ea typeface="Bangers"/>
              <a:cs typeface="Bangers"/>
              <a:sym typeface="Bangers"/>
            </a:endParaRPr>
          </a:p>
        </p:txBody>
      </p:sp>
      <p:sp>
        <p:nvSpPr>
          <p:cNvPr id="181" name="Google Shape;181;p32"/>
          <p:cNvSpPr/>
          <p:nvPr/>
        </p:nvSpPr>
        <p:spPr>
          <a:xfrm>
            <a:off x="1051263" y="4676475"/>
            <a:ext cx="3378600" cy="476400"/>
          </a:xfrm>
          <a:prstGeom prst="rect">
            <a:avLst/>
          </a:prstGeom>
          <a:gradFill>
            <a:gsLst>
              <a:gs pos="0">
                <a:srgbClr val="4E29AA"/>
              </a:gs>
              <a:gs pos="100000">
                <a:srgbClr val="1E123D"/>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A. Captain America </a:t>
            </a:r>
            <a:endParaRPr sz="1900">
              <a:solidFill>
                <a:schemeClr val="lt1"/>
              </a:solidFill>
              <a:latin typeface="Bangers"/>
              <a:ea typeface="Bangers"/>
              <a:cs typeface="Bangers"/>
              <a:sym typeface="Bangers"/>
            </a:endParaRPr>
          </a:p>
        </p:txBody>
      </p:sp>
      <p:pic>
        <p:nvPicPr>
          <p:cNvPr id="185" name="Google Shape;185;p32" descr="The Flash season 5 release date, cast, plot, trailer and everything you  need to know"/>
          <p:cNvPicPr preferRelativeResize="0"/>
          <p:nvPr/>
        </p:nvPicPr>
        <p:blipFill rotWithShape="1">
          <a:blip r:embed="rId3">
            <a:alphaModFix/>
          </a:blip>
          <a:srcRect l="48153" t="49397" r="1244"/>
          <a:stretch/>
        </p:blipFill>
        <p:spPr>
          <a:xfrm>
            <a:off x="2534650" y="2440250"/>
            <a:ext cx="4074701" cy="2037350"/>
          </a:xfrm>
          <a:prstGeom prst="rect">
            <a:avLst/>
          </a:prstGeom>
          <a:noFill/>
          <a:ln w="76200" cap="flat" cmpd="sng">
            <a:solidFill>
              <a:schemeClr val="lt1"/>
            </a:solidFill>
            <a:prstDash val="solid"/>
            <a:round/>
            <a:headEnd type="none" w="sm" len="sm"/>
            <a:tailEnd type="none" w="sm" len="sm"/>
          </a:ln>
        </p:spPr>
      </p:pic>
      <p:sp>
        <p:nvSpPr>
          <p:cNvPr id="180" name="Google Shape;180;p32"/>
          <p:cNvSpPr txBox="1"/>
          <p:nvPr/>
        </p:nvSpPr>
        <p:spPr>
          <a:xfrm>
            <a:off x="835800" y="1271675"/>
            <a:ext cx="7472400" cy="12105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3100" dirty="0">
                <a:solidFill>
                  <a:schemeClr val="lt1"/>
                </a:solidFill>
                <a:latin typeface="Calibri"/>
                <a:ea typeface="Calibri"/>
                <a:cs typeface="Calibri"/>
                <a:sym typeface="Calibri"/>
              </a:rPr>
              <a:t> </a:t>
            </a:r>
            <a:r>
              <a:rPr lang="en" sz="3100" dirty="0">
                <a:solidFill>
                  <a:schemeClr val="lt1"/>
                </a:solidFill>
                <a:latin typeface="Bangers"/>
                <a:ea typeface="Bangers"/>
                <a:cs typeface="Bangers"/>
                <a:sym typeface="Bangers"/>
              </a:rPr>
              <a:t>The “Scarlet Speedster” is the nickname of which superhero?</a:t>
            </a:r>
            <a:endParaRPr sz="3300" dirty="0">
              <a:solidFill>
                <a:schemeClr val="lt1"/>
              </a:solidFill>
              <a:latin typeface="Bangers"/>
              <a:ea typeface="Bangers"/>
              <a:cs typeface="Bangers"/>
              <a:sym typeface="Bangers"/>
            </a:endParaRPr>
          </a:p>
        </p:txBody>
      </p:sp>
      <p:sp>
        <p:nvSpPr>
          <p:cNvPr id="2" name="Title 1" hidden="1"/>
          <p:cNvSpPr>
            <a:spLocks noGrp="1"/>
          </p:cNvSpPr>
          <p:nvPr>
            <p:ph type="title"/>
          </p:nvPr>
        </p:nvSpPr>
        <p:spPr/>
        <p:txBody>
          <a:bodyPr/>
          <a:lstStyle/>
          <a:p>
            <a:r>
              <a:rPr lang="en-US" dirty="0"/>
              <a:t> The “Scarlet Speedster” is the nickname of which superhero?</a:t>
            </a:r>
            <a:br>
              <a:rPr lang="en-US" dirty="0"/>
            </a:br>
            <a:endParaRPr lang="en-CA"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30C20"/>
        </a:solidFill>
        <a:effectLst/>
      </p:bgPr>
    </p:bg>
    <p:spTree>
      <p:nvGrpSpPr>
        <p:cNvPr id="1" name="Shape 189"/>
        <p:cNvGrpSpPr/>
        <p:nvPr/>
      </p:nvGrpSpPr>
      <p:grpSpPr>
        <a:xfrm>
          <a:off x="0" y="0"/>
          <a:ext cx="0" cy="0"/>
          <a:chOff x="0" y="0"/>
          <a:chExt cx="0" cy="0"/>
        </a:xfrm>
      </p:grpSpPr>
      <p:sp>
        <p:nvSpPr>
          <p:cNvPr id="191" name="Google Shape;191;p33"/>
          <p:cNvSpPr txBox="1"/>
          <p:nvPr/>
        </p:nvSpPr>
        <p:spPr>
          <a:xfrm>
            <a:off x="961200" y="3673500"/>
            <a:ext cx="7221600" cy="954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500">
                <a:solidFill>
                  <a:schemeClr val="lt1"/>
                </a:solidFill>
                <a:latin typeface="Open Sans"/>
                <a:ea typeface="Open Sans"/>
                <a:cs typeface="Open Sans"/>
                <a:sym typeface="Open Sans"/>
              </a:rPr>
              <a:t>Get ready to find out if you really are a true, Marvel fan!</a:t>
            </a:r>
            <a:endParaRPr sz="2500">
              <a:solidFill>
                <a:schemeClr val="lt1"/>
              </a:solidFill>
              <a:latin typeface="Open Sans"/>
              <a:ea typeface="Open Sans"/>
              <a:cs typeface="Open Sans"/>
              <a:sym typeface="Open Sans"/>
            </a:endParaRPr>
          </a:p>
        </p:txBody>
      </p:sp>
      <p:sp>
        <p:nvSpPr>
          <p:cNvPr id="190" name="Google Shape;190;p33"/>
          <p:cNvSpPr txBox="1"/>
          <p:nvPr/>
        </p:nvSpPr>
        <p:spPr>
          <a:xfrm>
            <a:off x="1053125" y="2871100"/>
            <a:ext cx="72216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800" dirty="0">
                <a:solidFill>
                  <a:srgbClr val="FFFFFF"/>
                </a:solidFill>
                <a:latin typeface="Bangers"/>
                <a:ea typeface="Bangers"/>
                <a:cs typeface="Bangers"/>
                <a:sym typeface="Bangers"/>
              </a:rPr>
              <a:t>Round 2: Marvel TRivia </a:t>
            </a:r>
            <a:endParaRPr sz="4800" dirty="0">
              <a:solidFill>
                <a:srgbClr val="FFFFFF"/>
              </a:solidFill>
              <a:latin typeface="Bangers"/>
              <a:ea typeface="Bangers"/>
              <a:cs typeface="Bangers"/>
              <a:sym typeface="Bangers"/>
            </a:endParaRPr>
          </a:p>
        </p:txBody>
      </p:sp>
      <p:sp>
        <p:nvSpPr>
          <p:cNvPr id="2" name="Title 1" hidden="1"/>
          <p:cNvSpPr>
            <a:spLocks noGrp="1"/>
          </p:cNvSpPr>
          <p:nvPr>
            <p:ph type="title"/>
          </p:nvPr>
        </p:nvSpPr>
        <p:spPr/>
        <p:txBody>
          <a:bodyPr/>
          <a:lstStyle/>
          <a:p>
            <a:r>
              <a:rPr lang="en-CA" dirty="0"/>
              <a:t>Round 2: Marvel </a:t>
            </a:r>
            <a:r>
              <a:rPr lang="en-CA" dirty="0" err="1"/>
              <a:t>TRivia</a:t>
            </a:r>
            <a:r>
              <a:rPr lang="en-CA" dirty="0"/>
              <a:t> </a:t>
            </a:r>
            <a:br>
              <a:rPr lang="en-CA" dirty="0"/>
            </a:br>
            <a:endParaRPr lang="en-CA"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195"/>
        <p:cNvGrpSpPr/>
        <p:nvPr/>
      </p:nvGrpSpPr>
      <p:grpSpPr>
        <a:xfrm>
          <a:off x="0" y="0"/>
          <a:ext cx="0" cy="0"/>
          <a:chOff x="0" y="0"/>
          <a:chExt cx="0" cy="0"/>
        </a:xfrm>
      </p:grpSpPr>
      <p:sp>
        <p:nvSpPr>
          <p:cNvPr id="197" name="Google Shape;197;p34"/>
          <p:cNvSpPr/>
          <p:nvPr/>
        </p:nvSpPr>
        <p:spPr>
          <a:xfrm>
            <a:off x="4714138" y="5351750"/>
            <a:ext cx="3378600" cy="476400"/>
          </a:xfrm>
          <a:prstGeom prst="rect">
            <a:avLst/>
          </a:prstGeom>
          <a:gradFill>
            <a:gsLst>
              <a:gs pos="0">
                <a:srgbClr val="4E29AA"/>
              </a:gs>
              <a:gs pos="100000">
                <a:srgbClr val="1E123D"/>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D. THOR’S HAMMER</a:t>
            </a:r>
            <a:endParaRPr sz="1900">
              <a:solidFill>
                <a:schemeClr val="lt1"/>
              </a:solidFill>
              <a:latin typeface="Bangers"/>
              <a:ea typeface="Bangers"/>
              <a:cs typeface="Bangers"/>
              <a:sym typeface="Bangers"/>
            </a:endParaRPr>
          </a:p>
        </p:txBody>
      </p:sp>
      <p:sp>
        <p:nvSpPr>
          <p:cNvPr id="199" name="Google Shape;199;p34"/>
          <p:cNvSpPr/>
          <p:nvPr/>
        </p:nvSpPr>
        <p:spPr>
          <a:xfrm>
            <a:off x="1051263" y="5351750"/>
            <a:ext cx="3378600" cy="476400"/>
          </a:xfrm>
          <a:prstGeom prst="rect">
            <a:avLst/>
          </a:prstGeom>
          <a:gradFill>
            <a:gsLst>
              <a:gs pos="0">
                <a:srgbClr val="51AB2A"/>
              </a:gs>
              <a:gs pos="100000">
                <a:srgbClr val="203E1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C. MILNAJWAR</a:t>
            </a:r>
            <a:endParaRPr sz="1900">
              <a:solidFill>
                <a:schemeClr val="lt1"/>
              </a:solidFill>
              <a:latin typeface="Bangers"/>
              <a:ea typeface="Bangers"/>
              <a:cs typeface="Bangers"/>
              <a:sym typeface="Bangers"/>
            </a:endParaRPr>
          </a:p>
        </p:txBody>
      </p:sp>
      <p:sp>
        <p:nvSpPr>
          <p:cNvPr id="198" name="Google Shape;198;p34"/>
          <p:cNvSpPr/>
          <p:nvPr/>
        </p:nvSpPr>
        <p:spPr>
          <a:xfrm>
            <a:off x="4714138" y="4676475"/>
            <a:ext cx="3378600" cy="476400"/>
          </a:xfrm>
          <a:prstGeom prst="rect">
            <a:avLst/>
          </a:prstGeom>
          <a:gradFill>
            <a:gsLst>
              <a:gs pos="0">
                <a:srgbClr val="1077D2"/>
              </a:gs>
              <a:gs pos="100000">
                <a:srgbClr val="09315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B. JONATHAN </a:t>
            </a:r>
            <a:endParaRPr sz="1900">
              <a:solidFill>
                <a:schemeClr val="lt1"/>
              </a:solidFill>
              <a:latin typeface="Bangers"/>
              <a:ea typeface="Bangers"/>
              <a:cs typeface="Bangers"/>
              <a:sym typeface="Bangers"/>
            </a:endParaRPr>
          </a:p>
        </p:txBody>
      </p:sp>
      <p:sp>
        <p:nvSpPr>
          <p:cNvPr id="200" name="Google Shape;200;p34"/>
          <p:cNvSpPr/>
          <p:nvPr/>
        </p:nvSpPr>
        <p:spPr>
          <a:xfrm>
            <a:off x="1051263" y="4676475"/>
            <a:ext cx="3378600" cy="476400"/>
          </a:xfrm>
          <a:prstGeom prst="rect">
            <a:avLst/>
          </a:prstGeom>
          <a:gradFill>
            <a:gsLst>
              <a:gs pos="0">
                <a:srgbClr val="DB0000"/>
              </a:gs>
              <a:gs pos="100000">
                <a:srgbClr val="54030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A. MJOLNIR </a:t>
            </a:r>
            <a:endParaRPr sz="1900">
              <a:solidFill>
                <a:schemeClr val="lt1"/>
              </a:solidFill>
              <a:latin typeface="Bangers"/>
              <a:ea typeface="Bangers"/>
              <a:cs typeface="Bangers"/>
              <a:sym typeface="Bangers"/>
            </a:endParaRPr>
          </a:p>
        </p:txBody>
      </p:sp>
      <p:pic>
        <p:nvPicPr>
          <p:cNvPr id="201" name="Google Shape;201;p34" descr="Finally, Science Explains Why No One Can Lift Thor&amp;#39;s Hammer | WIRED"/>
          <p:cNvPicPr preferRelativeResize="0"/>
          <p:nvPr/>
        </p:nvPicPr>
        <p:blipFill>
          <a:blip r:embed="rId3">
            <a:alphaModFix/>
          </a:blip>
          <a:stretch>
            <a:fillRect/>
          </a:stretch>
        </p:blipFill>
        <p:spPr>
          <a:xfrm>
            <a:off x="2415550" y="2167725"/>
            <a:ext cx="4312899" cy="2258075"/>
          </a:xfrm>
          <a:prstGeom prst="rect">
            <a:avLst/>
          </a:prstGeom>
          <a:noFill/>
          <a:ln w="76200" cap="flat" cmpd="sng">
            <a:solidFill>
              <a:schemeClr val="lt1"/>
            </a:solidFill>
            <a:prstDash val="solid"/>
            <a:round/>
            <a:headEnd type="none" w="sm" len="sm"/>
            <a:tailEnd type="none" w="sm" len="sm"/>
          </a:ln>
        </p:spPr>
      </p:pic>
      <p:sp>
        <p:nvSpPr>
          <p:cNvPr id="196" name="Google Shape;196;p34"/>
          <p:cNvSpPr txBox="1"/>
          <p:nvPr/>
        </p:nvSpPr>
        <p:spPr>
          <a:xfrm>
            <a:off x="835800" y="1359425"/>
            <a:ext cx="7472400" cy="7080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3400" dirty="0">
                <a:solidFill>
                  <a:schemeClr val="lt1"/>
                </a:solidFill>
                <a:latin typeface="Calibri"/>
                <a:ea typeface="Calibri"/>
                <a:cs typeface="Calibri"/>
                <a:sym typeface="Calibri"/>
              </a:rPr>
              <a:t> </a:t>
            </a:r>
            <a:r>
              <a:rPr lang="en" sz="3400" dirty="0">
                <a:solidFill>
                  <a:schemeClr val="lt1"/>
                </a:solidFill>
                <a:latin typeface="Bangers"/>
                <a:ea typeface="Bangers"/>
                <a:cs typeface="Bangers"/>
                <a:sym typeface="Bangers"/>
              </a:rPr>
              <a:t>What is the name of Thor’s hammer?</a:t>
            </a:r>
            <a:endParaRPr sz="3600" dirty="0">
              <a:solidFill>
                <a:schemeClr val="lt1"/>
              </a:solidFill>
              <a:latin typeface="Bangers"/>
              <a:ea typeface="Bangers"/>
              <a:cs typeface="Bangers"/>
              <a:sym typeface="Bangers"/>
            </a:endParaRPr>
          </a:p>
        </p:txBody>
      </p:sp>
      <p:sp>
        <p:nvSpPr>
          <p:cNvPr id="2" name="Title 1" hidden="1"/>
          <p:cNvSpPr>
            <a:spLocks noGrp="1"/>
          </p:cNvSpPr>
          <p:nvPr>
            <p:ph type="title"/>
          </p:nvPr>
        </p:nvSpPr>
        <p:spPr/>
        <p:txBody>
          <a:bodyPr/>
          <a:lstStyle/>
          <a:p>
            <a:r>
              <a:rPr lang="en-US" dirty="0"/>
              <a:t> What is the name of Thor’s hammer?</a:t>
            </a:r>
            <a:br>
              <a:rPr lang="en-US" dirty="0"/>
            </a:br>
            <a:endParaRPr lang="en-CA"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205"/>
        <p:cNvGrpSpPr/>
        <p:nvPr/>
      </p:nvGrpSpPr>
      <p:grpSpPr>
        <a:xfrm>
          <a:off x="0" y="0"/>
          <a:ext cx="0" cy="0"/>
          <a:chOff x="0" y="0"/>
          <a:chExt cx="0" cy="0"/>
        </a:xfrm>
      </p:grpSpPr>
      <p:sp>
        <p:nvSpPr>
          <p:cNvPr id="207" name="Google Shape;207;p35"/>
          <p:cNvSpPr/>
          <p:nvPr/>
        </p:nvSpPr>
        <p:spPr>
          <a:xfrm>
            <a:off x="4714138" y="5351750"/>
            <a:ext cx="3378600" cy="476400"/>
          </a:xfrm>
          <a:prstGeom prst="rect">
            <a:avLst/>
          </a:prstGeom>
          <a:gradFill>
            <a:gsLst>
              <a:gs pos="0">
                <a:srgbClr val="4E29AA"/>
              </a:gs>
              <a:gs pos="100000">
                <a:srgbClr val="1E123D"/>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D. WAKANDA</a:t>
            </a:r>
            <a:endParaRPr sz="1900">
              <a:solidFill>
                <a:schemeClr val="lt1"/>
              </a:solidFill>
              <a:latin typeface="Bangers"/>
              <a:ea typeface="Bangers"/>
              <a:cs typeface="Bangers"/>
              <a:sym typeface="Bangers"/>
            </a:endParaRPr>
          </a:p>
        </p:txBody>
      </p:sp>
      <p:sp>
        <p:nvSpPr>
          <p:cNvPr id="209" name="Google Shape;209;p35"/>
          <p:cNvSpPr/>
          <p:nvPr/>
        </p:nvSpPr>
        <p:spPr>
          <a:xfrm>
            <a:off x="1051263" y="5351750"/>
            <a:ext cx="3378600" cy="476400"/>
          </a:xfrm>
          <a:prstGeom prst="rect">
            <a:avLst/>
          </a:prstGeom>
          <a:gradFill>
            <a:gsLst>
              <a:gs pos="0">
                <a:srgbClr val="1077D2"/>
              </a:gs>
              <a:gs pos="100000">
                <a:srgbClr val="09315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C. Hell’s Kitchen, New York</a:t>
            </a:r>
            <a:endParaRPr sz="1900">
              <a:solidFill>
                <a:schemeClr val="lt1"/>
              </a:solidFill>
              <a:latin typeface="Bangers"/>
              <a:ea typeface="Bangers"/>
              <a:cs typeface="Bangers"/>
              <a:sym typeface="Bangers"/>
            </a:endParaRPr>
          </a:p>
        </p:txBody>
      </p:sp>
      <p:sp>
        <p:nvSpPr>
          <p:cNvPr id="208" name="Google Shape;208;p35"/>
          <p:cNvSpPr/>
          <p:nvPr/>
        </p:nvSpPr>
        <p:spPr>
          <a:xfrm>
            <a:off x="4714138" y="4676475"/>
            <a:ext cx="3378600" cy="476400"/>
          </a:xfrm>
          <a:prstGeom prst="rect">
            <a:avLst/>
          </a:prstGeom>
          <a:gradFill>
            <a:gsLst>
              <a:gs pos="0">
                <a:srgbClr val="51AB2A"/>
              </a:gs>
              <a:gs pos="100000">
                <a:srgbClr val="203E1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B. ASgard</a:t>
            </a:r>
            <a:endParaRPr sz="1900">
              <a:solidFill>
                <a:schemeClr val="lt1"/>
              </a:solidFill>
              <a:latin typeface="Bangers"/>
              <a:ea typeface="Bangers"/>
              <a:cs typeface="Bangers"/>
              <a:sym typeface="Bangers"/>
            </a:endParaRPr>
          </a:p>
        </p:txBody>
      </p:sp>
      <p:sp>
        <p:nvSpPr>
          <p:cNvPr id="210" name="Google Shape;210;p35"/>
          <p:cNvSpPr/>
          <p:nvPr/>
        </p:nvSpPr>
        <p:spPr>
          <a:xfrm>
            <a:off x="1051263" y="4676475"/>
            <a:ext cx="3378600" cy="476400"/>
          </a:xfrm>
          <a:prstGeom prst="rect">
            <a:avLst/>
          </a:prstGeom>
          <a:gradFill>
            <a:gsLst>
              <a:gs pos="0">
                <a:srgbClr val="DB0000"/>
              </a:gs>
              <a:gs pos="100000">
                <a:srgbClr val="54030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A. Sokovia</a:t>
            </a:r>
            <a:endParaRPr sz="1900">
              <a:solidFill>
                <a:schemeClr val="lt1"/>
              </a:solidFill>
              <a:latin typeface="Bangers"/>
              <a:ea typeface="Bangers"/>
              <a:cs typeface="Bangers"/>
              <a:sym typeface="Bangers"/>
            </a:endParaRPr>
          </a:p>
        </p:txBody>
      </p:sp>
      <p:pic>
        <p:nvPicPr>
          <p:cNvPr id="211" name="Google Shape;211;p35" descr="How Movies Like Black Panther Can Help Climate Change | Time"/>
          <p:cNvPicPr preferRelativeResize="0"/>
          <p:nvPr/>
        </p:nvPicPr>
        <p:blipFill>
          <a:blip r:embed="rId3">
            <a:alphaModFix/>
          </a:blip>
          <a:stretch>
            <a:fillRect/>
          </a:stretch>
        </p:blipFill>
        <p:spPr>
          <a:xfrm>
            <a:off x="2377938" y="2067425"/>
            <a:ext cx="4388124" cy="2312899"/>
          </a:xfrm>
          <a:prstGeom prst="rect">
            <a:avLst/>
          </a:prstGeom>
          <a:noFill/>
          <a:ln w="76200" cap="flat" cmpd="sng">
            <a:solidFill>
              <a:schemeClr val="lt1"/>
            </a:solidFill>
            <a:prstDash val="solid"/>
            <a:round/>
            <a:headEnd type="none" w="sm" len="sm"/>
            <a:tailEnd type="none" w="sm" len="sm"/>
          </a:ln>
        </p:spPr>
      </p:pic>
      <p:sp>
        <p:nvSpPr>
          <p:cNvPr id="206" name="Google Shape;206;p35"/>
          <p:cNvSpPr txBox="1"/>
          <p:nvPr/>
        </p:nvSpPr>
        <p:spPr>
          <a:xfrm>
            <a:off x="835800" y="1359425"/>
            <a:ext cx="7472400" cy="7080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3400" dirty="0">
                <a:solidFill>
                  <a:schemeClr val="lt1"/>
                </a:solidFill>
                <a:latin typeface="Calibri"/>
                <a:ea typeface="Calibri"/>
                <a:cs typeface="Calibri"/>
                <a:sym typeface="Calibri"/>
              </a:rPr>
              <a:t> </a:t>
            </a:r>
            <a:r>
              <a:rPr lang="en" sz="3400" dirty="0">
                <a:solidFill>
                  <a:schemeClr val="lt1"/>
                </a:solidFill>
                <a:latin typeface="Bangers"/>
                <a:ea typeface="Bangers"/>
                <a:cs typeface="Bangers"/>
                <a:sym typeface="Bangers"/>
              </a:rPr>
              <a:t>What kingdom does the Black Panther rule?</a:t>
            </a:r>
            <a:endParaRPr sz="3600" dirty="0">
              <a:solidFill>
                <a:schemeClr val="lt1"/>
              </a:solidFill>
              <a:latin typeface="Bangers"/>
              <a:ea typeface="Bangers"/>
              <a:cs typeface="Bangers"/>
              <a:sym typeface="Bangers"/>
            </a:endParaRPr>
          </a:p>
        </p:txBody>
      </p:sp>
      <p:sp>
        <p:nvSpPr>
          <p:cNvPr id="2" name="Title 1" hidden="1"/>
          <p:cNvSpPr>
            <a:spLocks noGrp="1"/>
          </p:cNvSpPr>
          <p:nvPr>
            <p:ph type="title"/>
          </p:nvPr>
        </p:nvSpPr>
        <p:spPr/>
        <p:txBody>
          <a:bodyPr/>
          <a:lstStyle/>
          <a:p>
            <a:r>
              <a:rPr lang="en-US" dirty="0"/>
              <a:t> What kingdom does the Black Panther rule?</a:t>
            </a:r>
            <a:br>
              <a:rPr lang="en-US" dirty="0"/>
            </a:br>
            <a:endParaRPr lang="en-CA"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215"/>
        <p:cNvGrpSpPr/>
        <p:nvPr/>
      </p:nvGrpSpPr>
      <p:grpSpPr>
        <a:xfrm>
          <a:off x="0" y="0"/>
          <a:ext cx="0" cy="0"/>
          <a:chOff x="0" y="0"/>
          <a:chExt cx="0" cy="0"/>
        </a:xfrm>
      </p:grpSpPr>
      <p:sp>
        <p:nvSpPr>
          <p:cNvPr id="217" name="Google Shape;217;p36"/>
          <p:cNvSpPr/>
          <p:nvPr/>
        </p:nvSpPr>
        <p:spPr>
          <a:xfrm>
            <a:off x="4714138" y="5351750"/>
            <a:ext cx="3378600" cy="476400"/>
          </a:xfrm>
          <a:prstGeom prst="rect">
            <a:avLst/>
          </a:prstGeom>
          <a:gradFill>
            <a:gsLst>
              <a:gs pos="0">
                <a:srgbClr val="4E29AA"/>
              </a:gs>
              <a:gs pos="100000">
                <a:srgbClr val="1E123D"/>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D. Bitten by A Radioactive Spider</a:t>
            </a:r>
            <a:endParaRPr sz="1900">
              <a:solidFill>
                <a:schemeClr val="lt1"/>
              </a:solidFill>
              <a:latin typeface="Bangers"/>
              <a:ea typeface="Bangers"/>
              <a:cs typeface="Bangers"/>
              <a:sym typeface="Bangers"/>
            </a:endParaRPr>
          </a:p>
        </p:txBody>
      </p:sp>
      <p:sp>
        <p:nvSpPr>
          <p:cNvPr id="219" name="Google Shape;219;p36"/>
          <p:cNvSpPr/>
          <p:nvPr/>
        </p:nvSpPr>
        <p:spPr>
          <a:xfrm>
            <a:off x="1051263" y="5351750"/>
            <a:ext cx="3378600" cy="476400"/>
          </a:xfrm>
          <a:prstGeom prst="rect">
            <a:avLst/>
          </a:prstGeom>
          <a:gradFill>
            <a:gsLst>
              <a:gs pos="0">
                <a:srgbClr val="DB0000"/>
              </a:gs>
              <a:gs pos="100000">
                <a:srgbClr val="54030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C. Born With IT</a:t>
            </a:r>
            <a:endParaRPr sz="1900">
              <a:solidFill>
                <a:schemeClr val="lt1"/>
              </a:solidFill>
              <a:latin typeface="Bangers"/>
              <a:ea typeface="Bangers"/>
              <a:cs typeface="Bangers"/>
              <a:sym typeface="Bangers"/>
            </a:endParaRPr>
          </a:p>
        </p:txBody>
      </p:sp>
      <p:sp>
        <p:nvSpPr>
          <p:cNvPr id="218" name="Google Shape;218;p36"/>
          <p:cNvSpPr/>
          <p:nvPr/>
        </p:nvSpPr>
        <p:spPr>
          <a:xfrm>
            <a:off x="4714138" y="4676475"/>
            <a:ext cx="3378600" cy="476400"/>
          </a:xfrm>
          <a:prstGeom prst="rect">
            <a:avLst/>
          </a:prstGeom>
          <a:gradFill>
            <a:gsLst>
              <a:gs pos="0">
                <a:srgbClr val="51AB2A"/>
              </a:gs>
              <a:gs pos="100000">
                <a:srgbClr val="203E1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B. Exposed to Radioactive Waste </a:t>
            </a:r>
            <a:endParaRPr sz="1900">
              <a:solidFill>
                <a:schemeClr val="lt1"/>
              </a:solidFill>
              <a:latin typeface="Bangers"/>
              <a:ea typeface="Bangers"/>
              <a:cs typeface="Bangers"/>
              <a:sym typeface="Bangers"/>
            </a:endParaRPr>
          </a:p>
        </p:txBody>
      </p:sp>
      <p:sp>
        <p:nvSpPr>
          <p:cNvPr id="220" name="Google Shape;220;p36"/>
          <p:cNvSpPr/>
          <p:nvPr/>
        </p:nvSpPr>
        <p:spPr>
          <a:xfrm>
            <a:off x="1051263" y="4676475"/>
            <a:ext cx="3378600" cy="476400"/>
          </a:xfrm>
          <a:prstGeom prst="rect">
            <a:avLst/>
          </a:prstGeom>
          <a:gradFill>
            <a:gsLst>
              <a:gs pos="0">
                <a:srgbClr val="1077D2"/>
              </a:gs>
              <a:gs pos="100000">
                <a:srgbClr val="09315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A. Bitten by a Shark</a:t>
            </a:r>
            <a:endParaRPr sz="1900">
              <a:solidFill>
                <a:schemeClr val="lt1"/>
              </a:solidFill>
              <a:latin typeface="Bangers"/>
              <a:ea typeface="Bangers"/>
              <a:cs typeface="Bangers"/>
              <a:sym typeface="Bangers"/>
            </a:endParaRPr>
          </a:p>
        </p:txBody>
      </p:sp>
      <p:pic>
        <p:nvPicPr>
          <p:cNvPr id="221" name="Google Shape;221;p36" descr="How to Watch Every Spider-Man Movie In Order, Including No Way Home"/>
          <p:cNvPicPr preferRelativeResize="0"/>
          <p:nvPr/>
        </p:nvPicPr>
        <p:blipFill>
          <a:blip r:embed="rId3">
            <a:alphaModFix/>
          </a:blip>
          <a:stretch>
            <a:fillRect/>
          </a:stretch>
        </p:blipFill>
        <p:spPr>
          <a:xfrm>
            <a:off x="2265100" y="2024175"/>
            <a:ext cx="4613801" cy="2306900"/>
          </a:xfrm>
          <a:prstGeom prst="rect">
            <a:avLst/>
          </a:prstGeom>
          <a:noFill/>
          <a:ln w="76200" cap="flat" cmpd="sng">
            <a:solidFill>
              <a:schemeClr val="lt1"/>
            </a:solidFill>
            <a:prstDash val="solid"/>
            <a:round/>
            <a:headEnd type="none" w="sm" len="sm"/>
            <a:tailEnd type="none" w="sm" len="sm"/>
          </a:ln>
        </p:spPr>
      </p:pic>
      <p:sp>
        <p:nvSpPr>
          <p:cNvPr id="216" name="Google Shape;216;p36"/>
          <p:cNvSpPr txBox="1"/>
          <p:nvPr/>
        </p:nvSpPr>
        <p:spPr>
          <a:xfrm>
            <a:off x="835800" y="1196450"/>
            <a:ext cx="7472400" cy="7080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3400" dirty="0">
                <a:solidFill>
                  <a:schemeClr val="lt1"/>
                </a:solidFill>
                <a:latin typeface="Calibri"/>
                <a:ea typeface="Calibri"/>
                <a:cs typeface="Calibri"/>
                <a:sym typeface="Calibri"/>
              </a:rPr>
              <a:t> </a:t>
            </a:r>
            <a:r>
              <a:rPr lang="en" sz="3400" dirty="0">
                <a:solidFill>
                  <a:schemeClr val="lt1"/>
                </a:solidFill>
                <a:latin typeface="Bangers"/>
                <a:ea typeface="Bangers"/>
                <a:cs typeface="Bangers"/>
                <a:sym typeface="Bangers"/>
              </a:rPr>
              <a:t>How did Spider-man get his superpowers?</a:t>
            </a:r>
            <a:endParaRPr sz="3600" dirty="0">
              <a:solidFill>
                <a:schemeClr val="lt1"/>
              </a:solidFill>
              <a:latin typeface="Bangers"/>
              <a:ea typeface="Bangers"/>
              <a:cs typeface="Bangers"/>
              <a:sym typeface="Bangers"/>
            </a:endParaRPr>
          </a:p>
        </p:txBody>
      </p:sp>
      <p:sp>
        <p:nvSpPr>
          <p:cNvPr id="2" name="Title 1" hidden="1"/>
          <p:cNvSpPr>
            <a:spLocks noGrp="1"/>
          </p:cNvSpPr>
          <p:nvPr>
            <p:ph type="title"/>
          </p:nvPr>
        </p:nvSpPr>
        <p:spPr/>
        <p:txBody>
          <a:bodyPr/>
          <a:lstStyle/>
          <a:p>
            <a:r>
              <a:rPr lang="en-US" dirty="0"/>
              <a:t> How did Spider-man get his superpowers?</a:t>
            </a:r>
            <a:br>
              <a:rPr lang="en-US" dirty="0"/>
            </a:br>
            <a:endParaRPr lang="en-CA"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225"/>
        <p:cNvGrpSpPr/>
        <p:nvPr/>
      </p:nvGrpSpPr>
      <p:grpSpPr>
        <a:xfrm>
          <a:off x="0" y="0"/>
          <a:ext cx="0" cy="0"/>
          <a:chOff x="0" y="0"/>
          <a:chExt cx="0" cy="0"/>
        </a:xfrm>
      </p:grpSpPr>
      <p:sp>
        <p:nvSpPr>
          <p:cNvPr id="227" name="Google Shape;227;p37"/>
          <p:cNvSpPr/>
          <p:nvPr/>
        </p:nvSpPr>
        <p:spPr>
          <a:xfrm>
            <a:off x="4714138" y="5351750"/>
            <a:ext cx="3378600" cy="476400"/>
          </a:xfrm>
          <a:prstGeom prst="rect">
            <a:avLst/>
          </a:prstGeom>
          <a:gradFill>
            <a:gsLst>
              <a:gs pos="0">
                <a:srgbClr val="51AB2A"/>
              </a:gs>
              <a:gs pos="100000">
                <a:srgbClr val="203E1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D. Responsibility</a:t>
            </a:r>
            <a:endParaRPr sz="1900">
              <a:solidFill>
                <a:schemeClr val="lt1"/>
              </a:solidFill>
              <a:latin typeface="Bangers"/>
              <a:ea typeface="Bangers"/>
              <a:cs typeface="Bangers"/>
              <a:sym typeface="Bangers"/>
            </a:endParaRPr>
          </a:p>
        </p:txBody>
      </p:sp>
      <p:sp>
        <p:nvSpPr>
          <p:cNvPr id="229" name="Google Shape;229;p37"/>
          <p:cNvSpPr/>
          <p:nvPr/>
        </p:nvSpPr>
        <p:spPr>
          <a:xfrm>
            <a:off x="1051263" y="5351750"/>
            <a:ext cx="3378600" cy="476400"/>
          </a:xfrm>
          <a:prstGeom prst="rect">
            <a:avLst/>
          </a:prstGeom>
          <a:gradFill>
            <a:gsLst>
              <a:gs pos="0">
                <a:srgbClr val="DB0000"/>
              </a:gs>
              <a:gs pos="100000">
                <a:srgbClr val="54030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C. Control</a:t>
            </a:r>
            <a:endParaRPr sz="1900">
              <a:solidFill>
                <a:schemeClr val="lt1"/>
              </a:solidFill>
              <a:latin typeface="Bangers"/>
              <a:ea typeface="Bangers"/>
              <a:cs typeface="Bangers"/>
              <a:sym typeface="Bangers"/>
            </a:endParaRPr>
          </a:p>
        </p:txBody>
      </p:sp>
      <p:sp>
        <p:nvSpPr>
          <p:cNvPr id="228" name="Google Shape;228;p37"/>
          <p:cNvSpPr/>
          <p:nvPr/>
        </p:nvSpPr>
        <p:spPr>
          <a:xfrm>
            <a:off x="4714138" y="4676475"/>
            <a:ext cx="3378600" cy="476400"/>
          </a:xfrm>
          <a:prstGeom prst="rect">
            <a:avLst/>
          </a:prstGeom>
          <a:gradFill>
            <a:gsLst>
              <a:gs pos="0">
                <a:srgbClr val="4E29AA"/>
              </a:gs>
              <a:gs pos="100000">
                <a:srgbClr val="1E123D"/>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B. Accountability</a:t>
            </a:r>
            <a:endParaRPr sz="1900">
              <a:solidFill>
                <a:schemeClr val="lt1"/>
              </a:solidFill>
              <a:latin typeface="Bangers"/>
              <a:ea typeface="Bangers"/>
              <a:cs typeface="Bangers"/>
              <a:sym typeface="Bangers"/>
            </a:endParaRPr>
          </a:p>
        </p:txBody>
      </p:sp>
      <p:sp>
        <p:nvSpPr>
          <p:cNvPr id="230" name="Google Shape;230;p37"/>
          <p:cNvSpPr/>
          <p:nvPr/>
        </p:nvSpPr>
        <p:spPr>
          <a:xfrm>
            <a:off x="1051263" y="4676475"/>
            <a:ext cx="3378600" cy="476400"/>
          </a:xfrm>
          <a:prstGeom prst="rect">
            <a:avLst/>
          </a:prstGeom>
          <a:gradFill>
            <a:gsLst>
              <a:gs pos="0">
                <a:srgbClr val="1077D2"/>
              </a:gs>
              <a:gs pos="100000">
                <a:srgbClr val="09315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A. Hope </a:t>
            </a:r>
            <a:endParaRPr sz="1900">
              <a:solidFill>
                <a:schemeClr val="lt1"/>
              </a:solidFill>
              <a:latin typeface="Bangers"/>
              <a:ea typeface="Bangers"/>
              <a:cs typeface="Bangers"/>
              <a:sym typeface="Bangers"/>
            </a:endParaRPr>
          </a:p>
        </p:txBody>
      </p:sp>
      <p:pic>
        <p:nvPicPr>
          <p:cNvPr id="231" name="Google Shape;231;p37" descr="Spider-Man&amp;#39;s Uncle Ben Hates That Peter Became a Superhero"/>
          <p:cNvPicPr preferRelativeResize="0"/>
          <p:nvPr/>
        </p:nvPicPr>
        <p:blipFill>
          <a:blip r:embed="rId3">
            <a:alphaModFix/>
          </a:blip>
          <a:stretch>
            <a:fillRect/>
          </a:stretch>
        </p:blipFill>
        <p:spPr>
          <a:xfrm>
            <a:off x="2463150" y="2318600"/>
            <a:ext cx="4217700" cy="2108850"/>
          </a:xfrm>
          <a:prstGeom prst="rect">
            <a:avLst/>
          </a:prstGeom>
          <a:noFill/>
          <a:ln w="76200" cap="flat" cmpd="sng">
            <a:solidFill>
              <a:schemeClr val="lt1"/>
            </a:solidFill>
            <a:prstDash val="solid"/>
            <a:round/>
            <a:headEnd type="none" w="sm" len="sm"/>
            <a:tailEnd type="none" w="sm" len="sm"/>
          </a:ln>
        </p:spPr>
      </p:pic>
      <p:sp>
        <p:nvSpPr>
          <p:cNvPr id="226" name="Google Shape;226;p37"/>
          <p:cNvSpPr txBox="1"/>
          <p:nvPr/>
        </p:nvSpPr>
        <p:spPr>
          <a:xfrm>
            <a:off x="835800" y="1196450"/>
            <a:ext cx="7472400" cy="10452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2600" dirty="0">
                <a:solidFill>
                  <a:schemeClr val="lt1"/>
                </a:solidFill>
                <a:latin typeface="Calibri"/>
                <a:ea typeface="Calibri"/>
                <a:cs typeface="Calibri"/>
                <a:sym typeface="Calibri"/>
              </a:rPr>
              <a:t> </a:t>
            </a:r>
            <a:r>
              <a:rPr lang="en" sz="2600" dirty="0">
                <a:solidFill>
                  <a:schemeClr val="lt1"/>
                </a:solidFill>
                <a:latin typeface="Bangers"/>
                <a:ea typeface="Bangers"/>
                <a:cs typeface="Bangers"/>
                <a:sym typeface="Bangers"/>
              </a:rPr>
              <a:t>In the Spider-man movie, Uncle Ben said something to Peter. Fill in the blanks: “With great power, comes great __”</a:t>
            </a:r>
            <a:endParaRPr sz="2800" dirty="0">
              <a:solidFill>
                <a:schemeClr val="lt1"/>
              </a:solidFill>
              <a:latin typeface="Bangers"/>
              <a:ea typeface="Bangers"/>
              <a:cs typeface="Bangers"/>
              <a:sym typeface="Bangers"/>
            </a:endParaRPr>
          </a:p>
        </p:txBody>
      </p:sp>
      <p:sp>
        <p:nvSpPr>
          <p:cNvPr id="2" name="Title 1" hidden="1"/>
          <p:cNvSpPr>
            <a:spLocks noGrp="1"/>
          </p:cNvSpPr>
          <p:nvPr>
            <p:ph type="title"/>
          </p:nvPr>
        </p:nvSpPr>
        <p:spPr/>
        <p:txBody>
          <a:bodyPr/>
          <a:lstStyle/>
          <a:p>
            <a:r>
              <a:rPr lang="en-US" dirty="0"/>
              <a:t> In the Spider-man movie, Uncle Ben said something to Peter. Fill in the blanks: “With great power, comes great __”</a:t>
            </a:r>
            <a:br>
              <a:rPr lang="en-US" dirty="0"/>
            </a:br>
            <a:endParaRPr lang="en-CA"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235"/>
        <p:cNvGrpSpPr/>
        <p:nvPr/>
      </p:nvGrpSpPr>
      <p:grpSpPr>
        <a:xfrm>
          <a:off x="0" y="0"/>
          <a:ext cx="0" cy="0"/>
          <a:chOff x="0" y="0"/>
          <a:chExt cx="0" cy="0"/>
        </a:xfrm>
      </p:grpSpPr>
      <p:sp>
        <p:nvSpPr>
          <p:cNvPr id="237" name="Google Shape;237;p38"/>
          <p:cNvSpPr/>
          <p:nvPr/>
        </p:nvSpPr>
        <p:spPr>
          <a:xfrm>
            <a:off x="4714138" y="5351750"/>
            <a:ext cx="3378600" cy="476400"/>
          </a:xfrm>
          <a:prstGeom prst="rect">
            <a:avLst/>
          </a:prstGeom>
          <a:gradFill>
            <a:gsLst>
              <a:gs pos="0">
                <a:srgbClr val="4E29AA"/>
              </a:gs>
              <a:gs pos="100000">
                <a:srgbClr val="1E123D"/>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D. Moon-Shaped Herb</a:t>
            </a:r>
            <a:endParaRPr sz="1900">
              <a:solidFill>
                <a:schemeClr val="lt1"/>
              </a:solidFill>
              <a:latin typeface="Bangers"/>
              <a:ea typeface="Bangers"/>
              <a:cs typeface="Bangers"/>
              <a:sym typeface="Bangers"/>
            </a:endParaRPr>
          </a:p>
        </p:txBody>
      </p:sp>
      <p:sp>
        <p:nvSpPr>
          <p:cNvPr id="239" name="Google Shape;239;p38"/>
          <p:cNvSpPr/>
          <p:nvPr/>
        </p:nvSpPr>
        <p:spPr>
          <a:xfrm>
            <a:off x="1051263" y="5351750"/>
            <a:ext cx="3378600" cy="476400"/>
          </a:xfrm>
          <a:prstGeom prst="rect">
            <a:avLst/>
          </a:prstGeom>
          <a:gradFill>
            <a:gsLst>
              <a:gs pos="0">
                <a:srgbClr val="DB0000"/>
              </a:gs>
              <a:gs pos="100000">
                <a:srgbClr val="54030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C. Heart-Shaped Herb</a:t>
            </a:r>
            <a:endParaRPr sz="1900">
              <a:solidFill>
                <a:schemeClr val="lt1"/>
              </a:solidFill>
              <a:latin typeface="Bangers"/>
              <a:ea typeface="Bangers"/>
              <a:cs typeface="Bangers"/>
              <a:sym typeface="Bangers"/>
            </a:endParaRPr>
          </a:p>
        </p:txBody>
      </p:sp>
      <p:sp>
        <p:nvSpPr>
          <p:cNvPr id="238" name="Google Shape;238;p38"/>
          <p:cNvSpPr/>
          <p:nvPr/>
        </p:nvSpPr>
        <p:spPr>
          <a:xfrm>
            <a:off x="4714138" y="4676475"/>
            <a:ext cx="3378600" cy="476400"/>
          </a:xfrm>
          <a:prstGeom prst="rect">
            <a:avLst/>
          </a:prstGeom>
          <a:gradFill>
            <a:gsLst>
              <a:gs pos="0">
                <a:srgbClr val="51AB2A"/>
              </a:gs>
              <a:gs pos="100000">
                <a:srgbClr val="203E1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B. Flower-Shaped Herb</a:t>
            </a:r>
            <a:endParaRPr sz="1900">
              <a:solidFill>
                <a:schemeClr val="lt1"/>
              </a:solidFill>
              <a:latin typeface="Bangers"/>
              <a:ea typeface="Bangers"/>
              <a:cs typeface="Bangers"/>
              <a:sym typeface="Bangers"/>
            </a:endParaRPr>
          </a:p>
        </p:txBody>
      </p:sp>
      <p:sp>
        <p:nvSpPr>
          <p:cNvPr id="240" name="Google Shape;240;p38"/>
          <p:cNvSpPr/>
          <p:nvPr/>
        </p:nvSpPr>
        <p:spPr>
          <a:xfrm>
            <a:off x="1051263" y="4676475"/>
            <a:ext cx="3378600" cy="476400"/>
          </a:xfrm>
          <a:prstGeom prst="rect">
            <a:avLst/>
          </a:prstGeom>
          <a:gradFill>
            <a:gsLst>
              <a:gs pos="0">
                <a:srgbClr val="1077D2"/>
              </a:gs>
              <a:gs pos="100000">
                <a:srgbClr val="09315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A. Star-Shaped Herb</a:t>
            </a:r>
            <a:endParaRPr sz="1900">
              <a:solidFill>
                <a:schemeClr val="lt1"/>
              </a:solidFill>
              <a:latin typeface="Bangers"/>
              <a:ea typeface="Bangers"/>
              <a:cs typeface="Bangers"/>
              <a:sym typeface="Bangers"/>
            </a:endParaRPr>
          </a:p>
        </p:txBody>
      </p:sp>
      <p:pic>
        <p:nvPicPr>
          <p:cNvPr id="241" name="Google Shape;241;p38" descr="Black Panther&amp;#39; blows past $500 million at the global box office"/>
          <p:cNvPicPr preferRelativeResize="0"/>
          <p:nvPr/>
        </p:nvPicPr>
        <p:blipFill>
          <a:blip r:embed="rId3">
            <a:alphaModFix/>
          </a:blip>
          <a:stretch>
            <a:fillRect/>
          </a:stretch>
        </p:blipFill>
        <p:spPr>
          <a:xfrm>
            <a:off x="2767750" y="2335000"/>
            <a:ext cx="3608501" cy="2029775"/>
          </a:xfrm>
          <a:prstGeom prst="rect">
            <a:avLst/>
          </a:prstGeom>
          <a:noFill/>
          <a:ln w="76200" cap="flat" cmpd="sng">
            <a:solidFill>
              <a:schemeClr val="lt1"/>
            </a:solidFill>
            <a:prstDash val="solid"/>
            <a:round/>
            <a:headEnd type="none" w="sm" len="sm"/>
            <a:tailEnd type="none" w="sm" len="sm"/>
          </a:ln>
        </p:spPr>
      </p:pic>
      <p:sp>
        <p:nvSpPr>
          <p:cNvPr id="236" name="Google Shape;236;p38"/>
          <p:cNvSpPr txBox="1"/>
          <p:nvPr/>
        </p:nvSpPr>
        <p:spPr>
          <a:xfrm>
            <a:off x="835800" y="991900"/>
            <a:ext cx="7472400" cy="1343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3500" dirty="0">
                <a:solidFill>
                  <a:schemeClr val="lt1"/>
                </a:solidFill>
                <a:latin typeface="Calibri"/>
                <a:ea typeface="Calibri"/>
                <a:cs typeface="Calibri"/>
                <a:sym typeface="Calibri"/>
              </a:rPr>
              <a:t> </a:t>
            </a:r>
            <a:r>
              <a:rPr lang="en" sz="3500" dirty="0">
                <a:solidFill>
                  <a:schemeClr val="lt1"/>
                </a:solidFill>
                <a:latin typeface="Bangers"/>
                <a:ea typeface="Bangers"/>
                <a:cs typeface="Bangers"/>
                <a:sym typeface="Bangers"/>
              </a:rPr>
              <a:t>What herb grants the Black Panther his powers?</a:t>
            </a:r>
            <a:endParaRPr sz="3700" dirty="0">
              <a:solidFill>
                <a:schemeClr val="lt1"/>
              </a:solidFill>
              <a:latin typeface="Bangers"/>
              <a:ea typeface="Bangers"/>
              <a:cs typeface="Bangers"/>
              <a:sym typeface="Bangers"/>
            </a:endParaRPr>
          </a:p>
        </p:txBody>
      </p:sp>
      <p:sp>
        <p:nvSpPr>
          <p:cNvPr id="2" name="Title 1" hidden="1"/>
          <p:cNvSpPr>
            <a:spLocks noGrp="1"/>
          </p:cNvSpPr>
          <p:nvPr>
            <p:ph type="title"/>
          </p:nvPr>
        </p:nvSpPr>
        <p:spPr/>
        <p:txBody>
          <a:bodyPr/>
          <a:lstStyle/>
          <a:p>
            <a:r>
              <a:rPr lang="en-US" dirty="0"/>
              <a:t> What herb grants the Black Panther his powers?</a:t>
            </a:r>
            <a:br>
              <a:rPr lang="en-US" dirty="0"/>
            </a:br>
            <a:endParaRPr lang="en-CA"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3C47D"/>
        </a:solidFill>
        <a:effectLst/>
      </p:bgPr>
    </p:bg>
    <p:spTree>
      <p:nvGrpSpPr>
        <p:cNvPr id="1" name="Shape 76"/>
        <p:cNvGrpSpPr/>
        <p:nvPr/>
      </p:nvGrpSpPr>
      <p:grpSpPr>
        <a:xfrm>
          <a:off x="0" y="0"/>
          <a:ext cx="0" cy="0"/>
          <a:chOff x="0" y="0"/>
          <a:chExt cx="0" cy="0"/>
        </a:xfrm>
      </p:grpSpPr>
      <p:sp>
        <p:nvSpPr>
          <p:cNvPr id="79" name="Google Shape;79;p21"/>
          <p:cNvSpPr txBox="1"/>
          <p:nvPr/>
        </p:nvSpPr>
        <p:spPr>
          <a:xfrm>
            <a:off x="904650" y="2769950"/>
            <a:ext cx="7221600" cy="3324600"/>
          </a:xfrm>
          <a:prstGeom prst="rect">
            <a:avLst/>
          </a:prstGeom>
          <a:noFill/>
          <a:ln>
            <a:noFill/>
          </a:ln>
        </p:spPr>
        <p:txBody>
          <a:bodyPr spcFirstLastPara="1" wrap="square" lIns="91425" tIns="91425" rIns="91425" bIns="91425" anchor="t" anchorCtr="0">
            <a:spAutoFit/>
          </a:bodyPr>
          <a:lstStyle/>
          <a:p>
            <a:pPr marL="457200" lvl="0" indent="-336550" algn="l" rtl="0">
              <a:spcBef>
                <a:spcPts val="0"/>
              </a:spcBef>
              <a:spcAft>
                <a:spcPts val="0"/>
              </a:spcAft>
              <a:buSzPts val="1700"/>
              <a:buFont typeface="Open Sans"/>
              <a:buChar char="●"/>
            </a:pPr>
            <a:r>
              <a:rPr lang="en" sz="1700" dirty="0">
                <a:latin typeface="Open Sans"/>
                <a:ea typeface="Open Sans"/>
                <a:cs typeface="Open Sans"/>
                <a:sym typeface="Open Sans"/>
              </a:rPr>
              <a:t>Click </a:t>
            </a:r>
            <a:r>
              <a:rPr lang="en" sz="1700" b="1" u="sng" dirty="0">
                <a:solidFill>
                  <a:srgbClr val="1ACF1A"/>
                </a:solidFill>
                <a:latin typeface="Open Sans"/>
                <a:ea typeface="Open Sans"/>
                <a:cs typeface="Open Sans"/>
                <a:sym typeface="Open Sans"/>
                <a:hlinkClick r:id="rId3"/>
              </a:rPr>
              <a:t>here</a:t>
            </a:r>
            <a:r>
              <a:rPr lang="en" sz="1700" dirty="0">
                <a:latin typeface="Open Sans"/>
                <a:ea typeface="Open Sans"/>
                <a:cs typeface="Open Sans"/>
                <a:sym typeface="Open Sans"/>
              </a:rPr>
              <a:t> to access the How to Guide for hosting your own Virtual Trivia Night. </a:t>
            </a:r>
            <a:endParaRPr sz="1700" dirty="0">
              <a:latin typeface="Open Sans"/>
              <a:ea typeface="Open Sans"/>
              <a:cs typeface="Open Sans"/>
              <a:sym typeface="Open Sans"/>
            </a:endParaRPr>
          </a:p>
          <a:p>
            <a:pPr marL="457200" lvl="0" indent="-336550" algn="l" rtl="0">
              <a:spcBef>
                <a:spcPts val="0"/>
              </a:spcBef>
              <a:spcAft>
                <a:spcPts val="0"/>
              </a:spcAft>
              <a:buSzPts val="1700"/>
              <a:buFont typeface="Open Sans"/>
              <a:buChar char="●"/>
            </a:pPr>
            <a:r>
              <a:rPr lang="en" sz="1700" dirty="0">
                <a:latin typeface="Open Sans"/>
                <a:ea typeface="Open Sans"/>
                <a:cs typeface="Open Sans"/>
                <a:sym typeface="Open Sans"/>
              </a:rPr>
              <a:t>Click </a:t>
            </a:r>
            <a:r>
              <a:rPr lang="en" sz="1700" b="1" u="sng" dirty="0">
                <a:solidFill>
                  <a:srgbClr val="1ACF1A"/>
                </a:solidFill>
                <a:latin typeface="Open Sans"/>
                <a:ea typeface="Open Sans"/>
                <a:cs typeface="Open Sans"/>
                <a:sym typeface="Open Sans"/>
                <a:hlinkClick r:id="rId4"/>
              </a:rPr>
              <a:t>here</a:t>
            </a:r>
            <a:r>
              <a:rPr lang="en" sz="1700" dirty="0">
                <a:latin typeface="Open Sans"/>
                <a:ea typeface="Open Sans"/>
                <a:cs typeface="Open Sans"/>
                <a:sym typeface="Open Sans"/>
              </a:rPr>
              <a:t> to access the host answer key. </a:t>
            </a:r>
            <a:endParaRPr sz="1700" dirty="0">
              <a:latin typeface="Open Sans"/>
              <a:ea typeface="Open Sans"/>
              <a:cs typeface="Open Sans"/>
              <a:sym typeface="Open Sans"/>
            </a:endParaRPr>
          </a:p>
          <a:p>
            <a:pPr marL="457200" lvl="0" indent="-336550" algn="l" rtl="0">
              <a:spcBef>
                <a:spcPts val="0"/>
              </a:spcBef>
              <a:spcAft>
                <a:spcPts val="0"/>
              </a:spcAft>
              <a:buSzPts val="1700"/>
              <a:buFont typeface="Open Sans"/>
              <a:buChar char="●"/>
            </a:pPr>
            <a:r>
              <a:rPr lang="en" sz="1700" dirty="0">
                <a:latin typeface="Open Sans"/>
                <a:ea typeface="Open Sans"/>
                <a:cs typeface="Open Sans"/>
                <a:sym typeface="Open Sans"/>
              </a:rPr>
              <a:t>Click </a:t>
            </a:r>
            <a:r>
              <a:rPr lang="en" sz="1700" b="1" u="sng" dirty="0">
                <a:solidFill>
                  <a:srgbClr val="1ACF1A"/>
                </a:solidFill>
                <a:latin typeface="Open Sans"/>
                <a:ea typeface="Open Sans"/>
                <a:cs typeface="Open Sans"/>
                <a:sym typeface="Open Sans"/>
                <a:hlinkClick r:id="rId5"/>
              </a:rPr>
              <a:t>here</a:t>
            </a:r>
            <a:r>
              <a:rPr lang="en" sz="1700" dirty="0">
                <a:latin typeface="Open Sans"/>
                <a:ea typeface="Open Sans"/>
                <a:cs typeface="Open Sans"/>
                <a:sym typeface="Open Sans"/>
              </a:rPr>
              <a:t> to access the participation sheet. (Tip: You should download this sheet and send it to all your friends and family in advance for them to print out!) </a:t>
            </a:r>
            <a:endParaRPr sz="1700" dirty="0">
              <a:latin typeface="Open Sans"/>
              <a:ea typeface="Open Sans"/>
              <a:cs typeface="Open Sans"/>
              <a:sym typeface="Open Sans"/>
            </a:endParaRPr>
          </a:p>
          <a:p>
            <a:pPr marL="457200" lvl="0" indent="-336550" algn="l" rtl="0">
              <a:spcBef>
                <a:spcPts val="0"/>
              </a:spcBef>
              <a:spcAft>
                <a:spcPts val="0"/>
              </a:spcAft>
              <a:buSzPts val="1700"/>
              <a:buFont typeface="Open Sans"/>
              <a:buChar char="●"/>
            </a:pPr>
            <a:r>
              <a:rPr lang="en" sz="1700" dirty="0">
                <a:latin typeface="Open Sans"/>
                <a:ea typeface="Open Sans"/>
                <a:cs typeface="Open Sans"/>
                <a:sym typeface="Open Sans"/>
              </a:rPr>
              <a:t>Click </a:t>
            </a:r>
            <a:r>
              <a:rPr lang="en" sz="1700" b="1" u="sng" dirty="0">
                <a:solidFill>
                  <a:srgbClr val="1ACF1A"/>
                </a:solidFill>
                <a:latin typeface="Open Sans"/>
                <a:ea typeface="Open Sans"/>
                <a:cs typeface="Open Sans"/>
                <a:sym typeface="Open Sans"/>
                <a:hlinkClick r:id="rId6"/>
              </a:rPr>
              <a:t>here</a:t>
            </a:r>
            <a:r>
              <a:rPr lang="en" sz="1700" dirty="0">
                <a:latin typeface="Open Sans"/>
                <a:ea typeface="Open Sans"/>
                <a:cs typeface="Open Sans"/>
                <a:sym typeface="Open Sans"/>
              </a:rPr>
              <a:t> to print the Winner’s Certificate!</a:t>
            </a:r>
            <a:endParaRPr sz="1700" dirty="0">
              <a:latin typeface="Open Sans"/>
              <a:ea typeface="Open Sans"/>
              <a:cs typeface="Open Sans"/>
              <a:sym typeface="Open Sans"/>
            </a:endParaRPr>
          </a:p>
          <a:p>
            <a:pPr marL="457200" lvl="0" indent="-336550" algn="l" rtl="0">
              <a:spcBef>
                <a:spcPts val="0"/>
              </a:spcBef>
              <a:spcAft>
                <a:spcPts val="0"/>
              </a:spcAft>
              <a:buSzPts val="1700"/>
              <a:buFont typeface="Open Sans"/>
              <a:buChar char="●"/>
            </a:pPr>
            <a:r>
              <a:rPr lang="en" sz="1700" dirty="0">
                <a:latin typeface="Open Sans"/>
                <a:ea typeface="Open Sans"/>
                <a:cs typeface="Open Sans"/>
                <a:sym typeface="Open Sans"/>
              </a:rPr>
              <a:t>Click </a:t>
            </a:r>
            <a:r>
              <a:rPr lang="en" sz="1700" b="1" u="sng" dirty="0">
                <a:solidFill>
                  <a:srgbClr val="1ACF1A"/>
                </a:solidFill>
                <a:latin typeface="Open Sans"/>
                <a:ea typeface="Open Sans"/>
                <a:cs typeface="Open Sans"/>
                <a:sym typeface="Open Sans"/>
                <a:hlinkClick r:id="rId7"/>
              </a:rPr>
              <a:t>here</a:t>
            </a:r>
            <a:r>
              <a:rPr lang="en" sz="1700" dirty="0">
                <a:solidFill>
                  <a:srgbClr val="1ACF1A"/>
                </a:solidFill>
                <a:latin typeface="Open Sans"/>
                <a:ea typeface="Open Sans"/>
                <a:cs typeface="Open Sans"/>
                <a:sym typeface="Open Sans"/>
              </a:rPr>
              <a:t> </a:t>
            </a:r>
            <a:r>
              <a:rPr lang="en" sz="1700" dirty="0">
                <a:latin typeface="Open Sans"/>
                <a:ea typeface="Open Sans"/>
                <a:cs typeface="Open Sans"/>
                <a:sym typeface="Open Sans"/>
              </a:rPr>
              <a:t>for our Kahoot version of the trivia game. </a:t>
            </a:r>
            <a:endParaRPr sz="1700" dirty="0">
              <a:latin typeface="Open Sans"/>
              <a:ea typeface="Open Sans"/>
              <a:cs typeface="Open Sans"/>
              <a:sym typeface="Open Sans"/>
            </a:endParaRPr>
          </a:p>
          <a:p>
            <a:pPr marL="0" lvl="0" indent="0" algn="l" rtl="0">
              <a:spcBef>
                <a:spcPts val="0"/>
              </a:spcBef>
              <a:spcAft>
                <a:spcPts val="0"/>
              </a:spcAft>
              <a:buNone/>
            </a:pPr>
            <a:endParaRPr sz="1700" dirty="0">
              <a:latin typeface="Open Sans"/>
              <a:ea typeface="Open Sans"/>
              <a:cs typeface="Open Sans"/>
              <a:sym typeface="Open Sans"/>
            </a:endParaRPr>
          </a:p>
          <a:p>
            <a:pPr marL="0" lvl="0" indent="0" algn="ctr" rtl="0">
              <a:spcBef>
                <a:spcPts val="0"/>
              </a:spcBef>
              <a:spcAft>
                <a:spcPts val="0"/>
              </a:spcAft>
              <a:buNone/>
            </a:pPr>
            <a:r>
              <a:rPr lang="en" sz="1700" dirty="0">
                <a:solidFill>
                  <a:schemeClr val="dk1"/>
                </a:solidFill>
                <a:latin typeface="Open Sans"/>
                <a:ea typeface="Open Sans"/>
                <a:cs typeface="Open Sans"/>
                <a:sym typeface="Open Sans"/>
              </a:rPr>
              <a:t>You are now ready to host! Open whatever virtual platform you are using to host your night and share your screen with this PDF or the Kahoot game. Don’t forget to wear your cape and have fun! </a:t>
            </a:r>
            <a:endParaRPr sz="1800" dirty="0">
              <a:latin typeface="Open Sans"/>
              <a:ea typeface="Open Sans"/>
              <a:cs typeface="Open Sans"/>
              <a:sym typeface="Open Sans"/>
            </a:endParaRPr>
          </a:p>
        </p:txBody>
      </p:sp>
      <p:sp>
        <p:nvSpPr>
          <p:cNvPr id="78" name="Google Shape;78;p21"/>
          <p:cNvSpPr txBox="1"/>
          <p:nvPr/>
        </p:nvSpPr>
        <p:spPr>
          <a:xfrm>
            <a:off x="814925" y="2031050"/>
            <a:ext cx="72216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dirty="0">
                <a:latin typeface="Open Sans"/>
                <a:ea typeface="Open Sans"/>
                <a:cs typeface="Open Sans"/>
                <a:sym typeface="Open Sans"/>
              </a:rPr>
              <a:t>Below are all the materials you will need to host your very own Virtual Trivia Night with your friends and family…</a:t>
            </a:r>
            <a:endParaRPr sz="1800" dirty="0">
              <a:latin typeface="Open Sans"/>
              <a:ea typeface="Open Sans"/>
              <a:cs typeface="Open Sans"/>
              <a:sym typeface="Open Sans"/>
            </a:endParaRPr>
          </a:p>
        </p:txBody>
      </p:sp>
      <p:sp>
        <p:nvSpPr>
          <p:cNvPr id="77" name="Google Shape;77;p21"/>
          <p:cNvSpPr txBox="1"/>
          <p:nvPr/>
        </p:nvSpPr>
        <p:spPr>
          <a:xfrm>
            <a:off x="1040600" y="1042700"/>
            <a:ext cx="7221600" cy="1123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100" dirty="0">
                <a:solidFill>
                  <a:srgbClr val="00FF00"/>
                </a:solidFill>
                <a:latin typeface="Bangers"/>
                <a:ea typeface="Bangers"/>
                <a:cs typeface="Bangers"/>
                <a:sym typeface="Bangers"/>
              </a:rPr>
              <a:t>Virtual Trivia Night!</a:t>
            </a:r>
            <a:endParaRPr sz="6100" dirty="0">
              <a:solidFill>
                <a:srgbClr val="00FF00"/>
              </a:solidFill>
              <a:latin typeface="Bangers"/>
              <a:ea typeface="Bangers"/>
              <a:cs typeface="Bangers"/>
              <a:sym typeface="Bangers"/>
            </a:endParaRPr>
          </a:p>
        </p:txBody>
      </p:sp>
      <p:sp>
        <p:nvSpPr>
          <p:cNvPr id="4" name="Title 3" hidden="1"/>
          <p:cNvSpPr>
            <a:spLocks noGrp="1"/>
          </p:cNvSpPr>
          <p:nvPr>
            <p:ph type="title"/>
          </p:nvPr>
        </p:nvSpPr>
        <p:spPr/>
        <p:txBody>
          <a:bodyPr/>
          <a:lstStyle/>
          <a:p>
            <a:r>
              <a:rPr lang="en-CA" dirty="0" smtClean="0"/>
              <a:t>Virtual Trivia Night Instructions</a:t>
            </a:r>
            <a:endParaRPr lang="en-CA"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245"/>
        <p:cNvGrpSpPr/>
        <p:nvPr/>
      </p:nvGrpSpPr>
      <p:grpSpPr>
        <a:xfrm>
          <a:off x="0" y="0"/>
          <a:ext cx="0" cy="0"/>
          <a:chOff x="0" y="0"/>
          <a:chExt cx="0" cy="0"/>
        </a:xfrm>
      </p:grpSpPr>
      <p:sp>
        <p:nvSpPr>
          <p:cNvPr id="247" name="Google Shape;247;p39"/>
          <p:cNvSpPr/>
          <p:nvPr/>
        </p:nvSpPr>
        <p:spPr>
          <a:xfrm>
            <a:off x="4714138" y="5351750"/>
            <a:ext cx="3378600" cy="476400"/>
          </a:xfrm>
          <a:prstGeom prst="rect">
            <a:avLst/>
          </a:prstGeom>
          <a:gradFill>
            <a:gsLst>
              <a:gs pos="0">
                <a:srgbClr val="DB0000"/>
              </a:gs>
              <a:gs pos="100000">
                <a:srgbClr val="54030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D. Germanium </a:t>
            </a:r>
            <a:endParaRPr sz="1900">
              <a:solidFill>
                <a:schemeClr val="lt1"/>
              </a:solidFill>
              <a:latin typeface="Bangers"/>
              <a:ea typeface="Bangers"/>
              <a:cs typeface="Bangers"/>
              <a:sym typeface="Bangers"/>
            </a:endParaRPr>
          </a:p>
        </p:txBody>
      </p:sp>
      <p:sp>
        <p:nvSpPr>
          <p:cNvPr id="249" name="Google Shape;249;p39"/>
          <p:cNvSpPr/>
          <p:nvPr/>
        </p:nvSpPr>
        <p:spPr>
          <a:xfrm>
            <a:off x="1051263" y="5351750"/>
            <a:ext cx="3378600" cy="476400"/>
          </a:xfrm>
          <a:prstGeom prst="rect">
            <a:avLst/>
          </a:prstGeom>
          <a:gradFill>
            <a:gsLst>
              <a:gs pos="0">
                <a:srgbClr val="4E29AA"/>
              </a:gs>
              <a:gs pos="100000">
                <a:srgbClr val="1E123D"/>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C. Steel</a:t>
            </a:r>
            <a:endParaRPr sz="1900">
              <a:solidFill>
                <a:schemeClr val="lt1"/>
              </a:solidFill>
              <a:latin typeface="Bangers"/>
              <a:ea typeface="Bangers"/>
              <a:cs typeface="Bangers"/>
              <a:sym typeface="Bangers"/>
            </a:endParaRPr>
          </a:p>
        </p:txBody>
      </p:sp>
      <p:sp>
        <p:nvSpPr>
          <p:cNvPr id="248" name="Google Shape;248;p39"/>
          <p:cNvSpPr/>
          <p:nvPr/>
        </p:nvSpPr>
        <p:spPr>
          <a:xfrm>
            <a:off x="4714138" y="4676475"/>
            <a:ext cx="3378600" cy="476400"/>
          </a:xfrm>
          <a:prstGeom prst="rect">
            <a:avLst/>
          </a:prstGeom>
          <a:gradFill>
            <a:gsLst>
              <a:gs pos="0">
                <a:srgbClr val="51AB2A"/>
              </a:gs>
              <a:gs pos="100000">
                <a:srgbClr val="203E1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B. Vibranium</a:t>
            </a:r>
            <a:endParaRPr sz="1900">
              <a:solidFill>
                <a:schemeClr val="lt1"/>
              </a:solidFill>
              <a:latin typeface="Bangers"/>
              <a:ea typeface="Bangers"/>
              <a:cs typeface="Bangers"/>
              <a:sym typeface="Bangers"/>
            </a:endParaRPr>
          </a:p>
        </p:txBody>
      </p:sp>
      <p:sp>
        <p:nvSpPr>
          <p:cNvPr id="250" name="Google Shape;250;p39"/>
          <p:cNvSpPr/>
          <p:nvPr/>
        </p:nvSpPr>
        <p:spPr>
          <a:xfrm>
            <a:off x="1051263" y="4676475"/>
            <a:ext cx="3378600" cy="476400"/>
          </a:xfrm>
          <a:prstGeom prst="rect">
            <a:avLst/>
          </a:prstGeom>
          <a:gradFill>
            <a:gsLst>
              <a:gs pos="0">
                <a:srgbClr val="1077D2"/>
              </a:gs>
              <a:gs pos="100000">
                <a:srgbClr val="09315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A. Iron</a:t>
            </a:r>
            <a:endParaRPr sz="1900">
              <a:solidFill>
                <a:schemeClr val="lt1"/>
              </a:solidFill>
              <a:latin typeface="Bangers"/>
              <a:ea typeface="Bangers"/>
              <a:cs typeface="Bangers"/>
              <a:sym typeface="Bangers"/>
            </a:endParaRPr>
          </a:p>
        </p:txBody>
      </p:sp>
      <p:pic>
        <p:nvPicPr>
          <p:cNvPr id="251" name="Google Shape;251;p39" descr="Captain-America-The-Winter-Soldier — Legacy Effects"/>
          <p:cNvPicPr preferRelativeResize="0"/>
          <p:nvPr/>
        </p:nvPicPr>
        <p:blipFill>
          <a:blip r:embed="rId3">
            <a:alphaModFix/>
          </a:blip>
          <a:stretch>
            <a:fillRect/>
          </a:stretch>
        </p:blipFill>
        <p:spPr>
          <a:xfrm>
            <a:off x="2058238" y="2335000"/>
            <a:ext cx="5027525" cy="2105275"/>
          </a:xfrm>
          <a:prstGeom prst="rect">
            <a:avLst/>
          </a:prstGeom>
          <a:noFill/>
          <a:ln w="76200" cap="flat" cmpd="sng">
            <a:solidFill>
              <a:schemeClr val="lt1"/>
            </a:solidFill>
            <a:prstDash val="solid"/>
            <a:round/>
            <a:headEnd type="none" w="sm" len="sm"/>
            <a:tailEnd type="none" w="sm" len="sm"/>
          </a:ln>
        </p:spPr>
      </p:pic>
      <p:sp>
        <p:nvSpPr>
          <p:cNvPr id="246" name="Google Shape;246;p39"/>
          <p:cNvSpPr txBox="1"/>
          <p:nvPr/>
        </p:nvSpPr>
        <p:spPr>
          <a:xfrm>
            <a:off x="835800" y="991900"/>
            <a:ext cx="7472400" cy="1343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3500" dirty="0">
                <a:solidFill>
                  <a:schemeClr val="lt1"/>
                </a:solidFill>
                <a:latin typeface="Calibri"/>
                <a:ea typeface="Calibri"/>
                <a:cs typeface="Calibri"/>
                <a:sym typeface="Calibri"/>
              </a:rPr>
              <a:t> </a:t>
            </a:r>
            <a:r>
              <a:rPr lang="en" sz="3500" dirty="0">
                <a:solidFill>
                  <a:schemeClr val="lt1"/>
                </a:solidFill>
                <a:latin typeface="Bangers"/>
                <a:ea typeface="Bangers"/>
                <a:cs typeface="Bangers"/>
                <a:sym typeface="Bangers"/>
              </a:rPr>
              <a:t>Captain America’s shield and Bucky’s arm are made of what?</a:t>
            </a:r>
            <a:endParaRPr sz="3700" dirty="0">
              <a:solidFill>
                <a:schemeClr val="lt1"/>
              </a:solidFill>
              <a:latin typeface="Bangers"/>
              <a:ea typeface="Bangers"/>
              <a:cs typeface="Bangers"/>
              <a:sym typeface="Bangers"/>
            </a:endParaRPr>
          </a:p>
        </p:txBody>
      </p:sp>
      <p:sp>
        <p:nvSpPr>
          <p:cNvPr id="2" name="Title 1" hidden="1"/>
          <p:cNvSpPr>
            <a:spLocks noGrp="1"/>
          </p:cNvSpPr>
          <p:nvPr>
            <p:ph type="title"/>
          </p:nvPr>
        </p:nvSpPr>
        <p:spPr/>
        <p:txBody>
          <a:bodyPr/>
          <a:lstStyle/>
          <a:p>
            <a:r>
              <a:rPr lang="en-US" dirty="0"/>
              <a:t> Captain America’s shield and Bucky’s arm are made of what?</a:t>
            </a:r>
            <a:br>
              <a:rPr lang="en-US" dirty="0"/>
            </a:br>
            <a:endParaRPr lang="en-CA"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255"/>
        <p:cNvGrpSpPr/>
        <p:nvPr/>
      </p:nvGrpSpPr>
      <p:grpSpPr>
        <a:xfrm>
          <a:off x="0" y="0"/>
          <a:ext cx="0" cy="0"/>
          <a:chOff x="0" y="0"/>
          <a:chExt cx="0" cy="0"/>
        </a:xfrm>
      </p:grpSpPr>
      <p:sp>
        <p:nvSpPr>
          <p:cNvPr id="257" name="Google Shape;257;p40"/>
          <p:cNvSpPr/>
          <p:nvPr/>
        </p:nvSpPr>
        <p:spPr>
          <a:xfrm>
            <a:off x="4714138" y="5351750"/>
            <a:ext cx="3378600" cy="476400"/>
          </a:xfrm>
          <a:prstGeom prst="rect">
            <a:avLst/>
          </a:prstGeom>
          <a:gradFill>
            <a:gsLst>
              <a:gs pos="0">
                <a:srgbClr val="DB0000"/>
              </a:gs>
              <a:gs pos="100000">
                <a:srgbClr val="54030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D. New York</a:t>
            </a:r>
            <a:endParaRPr sz="1900">
              <a:solidFill>
                <a:schemeClr val="lt1"/>
              </a:solidFill>
              <a:latin typeface="Bangers"/>
              <a:ea typeface="Bangers"/>
              <a:cs typeface="Bangers"/>
              <a:sym typeface="Bangers"/>
            </a:endParaRPr>
          </a:p>
        </p:txBody>
      </p:sp>
      <p:sp>
        <p:nvSpPr>
          <p:cNvPr id="259" name="Google Shape;259;p40"/>
          <p:cNvSpPr/>
          <p:nvPr/>
        </p:nvSpPr>
        <p:spPr>
          <a:xfrm>
            <a:off x="1051263" y="5351750"/>
            <a:ext cx="3378600" cy="476400"/>
          </a:xfrm>
          <a:prstGeom prst="rect">
            <a:avLst/>
          </a:prstGeom>
          <a:gradFill>
            <a:gsLst>
              <a:gs pos="0">
                <a:srgbClr val="4E29AA"/>
              </a:gs>
              <a:gs pos="100000">
                <a:srgbClr val="1E123D"/>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C. Sokovia</a:t>
            </a:r>
            <a:endParaRPr sz="1900">
              <a:solidFill>
                <a:schemeClr val="lt1"/>
              </a:solidFill>
              <a:latin typeface="Bangers"/>
              <a:ea typeface="Bangers"/>
              <a:cs typeface="Bangers"/>
              <a:sym typeface="Bangers"/>
            </a:endParaRPr>
          </a:p>
        </p:txBody>
      </p:sp>
      <p:sp>
        <p:nvSpPr>
          <p:cNvPr id="258" name="Google Shape;258;p40"/>
          <p:cNvSpPr/>
          <p:nvPr/>
        </p:nvSpPr>
        <p:spPr>
          <a:xfrm>
            <a:off x="4714138" y="4676475"/>
            <a:ext cx="3378600" cy="476400"/>
          </a:xfrm>
          <a:prstGeom prst="rect">
            <a:avLst/>
          </a:prstGeom>
          <a:gradFill>
            <a:gsLst>
              <a:gs pos="0">
                <a:srgbClr val="1077D2"/>
              </a:gs>
              <a:gs pos="100000">
                <a:srgbClr val="09315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B. Asgard</a:t>
            </a:r>
            <a:endParaRPr sz="1900">
              <a:solidFill>
                <a:schemeClr val="lt1"/>
              </a:solidFill>
              <a:latin typeface="Bangers"/>
              <a:ea typeface="Bangers"/>
              <a:cs typeface="Bangers"/>
              <a:sym typeface="Bangers"/>
            </a:endParaRPr>
          </a:p>
        </p:txBody>
      </p:sp>
      <p:sp>
        <p:nvSpPr>
          <p:cNvPr id="260" name="Google Shape;260;p40"/>
          <p:cNvSpPr/>
          <p:nvPr/>
        </p:nvSpPr>
        <p:spPr>
          <a:xfrm>
            <a:off x="1051263" y="4676475"/>
            <a:ext cx="3378600" cy="476400"/>
          </a:xfrm>
          <a:prstGeom prst="rect">
            <a:avLst/>
          </a:prstGeom>
          <a:gradFill>
            <a:gsLst>
              <a:gs pos="0">
                <a:srgbClr val="51AB2A"/>
              </a:gs>
              <a:gs pos="100000">
                <a:srgbClr val="203E1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A. Wakanda</a:t>
            </a:r>
            <a:endParaRPr sz="1900">
              <a:solidFill>
                <a:schemeClr val="lt1"/>
              </a:solidFill>
              <a:latin typeface="Bangers"/>
              <a:ea typeface="Bangers"/>
              <a:cs typeface="Bangers"/>
              <a:sym typeface="Bangers"/>
            </a:endParaRPr>
          </a:p>
        </p:txBody>
      </p:sp>
      <p:pic>
        <p:nvPicPr>
          <p:cNvPr id="261" name="Google Shape;261;p40" descr="Scarlet Witch (Wanda Maximoff) On Screen Powers, Enemies, History | Marvel"/>
          <p:cNvPicPr preferRelativeResize="0"/>
          <p:nvPr/>
        </p:nvPicPr>
        <p:blipFill>
          <a:blip r:embed="rId3">
            <a:alphaModFix/>
          </a:blip>
          <a:stretch>
            <a:fillRect/>
          </a:stretch>
        </p:blipFill>
        <p:spPr>
          <a:xfrm>
            <a:off x="2973013" y="2345625"/>
            <a:ext cx="3197974" cy="2131975"/>
          </a:xfrm>
          <a:prstGeom prst="rect">
            <a:avLst/>
          </a:prstGeom>
          <a:noFill/>
          <a:ln w="76200" cap="flat" cmpd="sng">
            <a:solidFill>
              <a:schemeClr val="lt1"/>
            </a:solidFill>
            <a:prstDash val="solid"/>
            <a:round/>
            <a:headEnd type="none" w="sm" len="sm"/>
            <a:tailEnd type="none" w="sm" len="sm"/>
          </a:ln>
        </p:spPr>
      </p:pic>
      <p:sp>
        <p:nvSpPr>
          <p:cNvPr id="256" name="Google Shape;256;p40"/>
          <p:cNvSpPr txBox="1"/>
          <p:nvPr/>
        </p:nvSpPr>
        <p:spPr>
          <a:xfrm>
            <a:off x="835800" y="991900"/>
            <a:ext cx="7472400" cy="1343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3500" dirty="0">
                <a:solidFill>
                  <a:schemeClr val="lt1"/>
                </a:solidFill>
                <a:latin typeface="Calibri"/>
                <a:ea typeface="Calibri"/>
                <a:cs typeface="Calibri"/>
                <a:sym typeface="Calibri"/>
              </a:rPr>
              <a:t> </a:t>
            </a:r>
            <a:r>
              <a:rPr lang="en" sz="3500" dirty="0">
                <a:solidFill>
                  <a:schemeClr val="lt1"/>
                </a:solidFill>
                <a:latin typeface="Bangers"/>
                <a:ea typeface="Bangers"/>
                <a:cs typeface="Bangers"/>
                <a:sym typeface="Bangers"/>
              </a:rPr>
              <a:t>Wanda and her brother Pietro are from where?</a:t>
            </a:r>
            <a:endParaRPr sz="3700" dirty="0">
              <a:solidFill>
                <a:schemeClr val="lt1"/>
              </a:solidFill>
              <a:latin typeface="Bangers"/>
              <a:ea typeface="Bangers"/>
              <a:cs typeface="Bangers"/>
              <a:sym typeface="Bangers"/>
            </a:endParaRPr>
          </a:p>
        </p:txBody>
      </p:sp>
      <p:sp>
        <p:nvSpPr>
          <p:cNvPr id="2" name="Title 1" hidden="1"/>
          <p:cNvSpPr>
            <a:spLocks noGrp="1"/>
          </p:cNvSpPr>
          <p:nvPr>
            <p:ph type="title"/>
          </p:nvPr>
        </p:nvSpPr>
        <p:spPr/>
        <p:txBody>
          <a:bodyPr/>
          <a:lstStyle/>
          <a:p>
            <a:r>
              <a:rPr lang="en-US" dirty="0"/>
              <a:t> Wanda and her brother Pietro are from where?</a:t>
            </a:r>
            <a:br>
              <a:rPr lang="en-US" dirty="0"/>
            </a:br>
            <a:endParaRPr lang="en-CA"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265"/>
        <p:cNvGrpSpPr/>
        <p:nvPr/>
      </p:nvGrpSpPr>
      <p:grpSpPr>
        <a:xfrm>
          <a:off x="0" y="0"/>
          <a:ext cx="0" cy="0"/>
          <a:chOff x="0" y="0"/>
          <a:chExt cx="0" cy="0"/>
        </a:xfrm>
      </p:grpSpPr>
      <p:sp>
        <p:nvSpPr>
          <p:cNvPr id="267" name="Google Shape;267;p41"/>
          <p:cNvSpPr/>
          <p:nvPr/>
        </p:nvSpPr>
        <p:spPr>
          <a:xfrm>
            <a:off x="4714138" y="5351750"/>
            <a:ext cx="3378600" cy="476400"/>
          </a:xfrm>
          <a:prstGeom prst="rect">
            <a:avLst/>
          </a:prstGeom>
          <a:gradFill>
            <a:gsLst>
              <a:gs pos="0">
                <a:srgbClr val="51AB2A"/>
              </a:gs>
              <a:gs pos="100000">
                <a:srgbClr val="203E1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D. THor</a:t>
            </a:r>
            <a:endParaRPr sz="1900">
              <a:solidFill>
                <a:schemeClr val="lt1"/>
              </a:solidFill>
              <a:latin typeface="Bangers"/>
              <a:ea typeface="Bangers"/>
              <a:cs typeface="Bangers"/>
              <a:sym typeface="Bangers"/>
            </a:endParaRPr>
          </a:p>
        </p:txBody>
      </p:sp>
      <p:sp>
        <p:nvSpPr>
          <p:cNvPr id="269" name="Google Shape;269;p41"/>
          <p:cNvSpPr/>
          <p:nvPr/>
        </p:nvSpPr>
        <p:spPr>
          <a:xfrm>
            <a:off x="1051263" y="5351750"/>
            <a:ext cx="3378600" cy="476400"/>
          </a:xfrm>
          <a:prstGeom prst="rect">
            <a:avLst/>
          </a:prstGeom>
          <a:gradFill>
            <a:gsLst>
              <a:gs pos="0">
                <a:srgbClr val="3177EE"/>
              </a:gs>
              <a:gs pos="100000">
                <a:srgbClr val="113D8A"/>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C. Spiderman</a:t>
            </a:r>
            <a:endParaRPr sz="1900">
              <a:solidFill>
                <a:schemeClr val="lt1"/>
              </a:solidFill>
              <a:latin typeface="Bangers"/>
              <a:ea typeface="Bangers"/>
              <a:cs typeface="Bangers"/>
              <a:sym typeface="Bangers"/>
            </a:endParaRPr>
          </a:p>
        </p:txBody>
      </p:sp>
      <p:sp>
        <p:nvSpPr>
          <p:cNvPr id="268" name="Google Shape;268;p41"/>
          <p:cNvSpPr/>
          <p:nvPr/>
        </p:nvSpPr>
        <p:spPr>
          <a:xfrm>
            <a:off x="4714138" y="4676475"/>
            <a:ext cx="3378600" cy="476400"/>
          </a:xfrm>
          <a:prstGeom prst="rect">
            <a:avLst/>
          </a:prstGeom>
          <a:gradFill>
            <a:gsLst>
              <a:gs pos="0">
                <a:srgbClr val="4E29AA"/>
              </a:gs>
              <a:gs pos="100000">
                <a:srgbClr val="1E123D"/>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B. Captain Marvel</a:t>
            </a:r>
            <a:endParaRPr sz="1900">
              <a:solidFill>
                <a:schemeClr val="lt1"/>
              </a:solidFill>
              <a:latin typeface="Bangers"/>
              <a:ea typeface="Bangers"/>
              <a:cs typeface="Bangers"/>
              <a:sym typeface="Bangers"/>
            </a:endParaRPr>
          </a:p>
        </p:txBody>
      </p:sp>
      <p:sp>
        <p:nvSpPr>
          <p:cNvPr id="270" name="Google Shape;270;p41"/>
          <p:cNvSpPr/>
          <p:nvPr/>
        </p:nvSpPr>
        <p:spPr>
          <a:xfrm>
            <a:off x="1051263" y="4676475"/>
            <a:ext cx="3378600" cy="476400"/>
          </a:xfrm>
          <a:prstGeom prst="rect">
            <a:avLst/>
          </a:prstGeom>
          <a:gradFill>
            <a:gsLst>
              <a:gs pos="0">
                <a:srgbClr val="DB0000"/>
              </a:gs>
              <a:gs pos="100000">
                <a:srgbClr val="54030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A. SuperMan</a:t>
            </a:r>
            <a:endParaRPr sz="1900">
              <a:solidFill>
                <a:schemeClr val="lt1"/>
              </a:solidFill>
              <a:latin typeface="Bangers"/>
              <a:ea typeface="Bangers"/>
              <a:cs typeface="Bangers"/>
              <a:sym typeface="Bangers"/>
            </a:endParaRPr>
          </a:p>
        </p:txBody>
      </p:sp>
      <p:pic>
        <p:nvPicPr>
          <p:cNvPr id="271" name="Google Shape;271;p41" descr="Will Tony Stark and Nebula have formed a bond/become allies In Avengers 4?  - Quora"/>
          <p:cNvPicPr preferRelativeResize="0"/>
          <p:nvPr/>
        </p:nvPicPr>
        <p:blipFill>
          <a:blip r:embed="rId3">
            <a:alphaModFix/>
          </a:blip>
          <a:stretch>
            <a:fillRect/>
          </a:stretch>
        </p:blipFill>
        <p:spPr>
          <a:xfrm>
            <a:off x="2624175" y="2284850"/>
            <a:ext cx="3895639" cy="2142600"/>
          </a:xfrm>
          <a:prstGeom prst="rect">
            <a:avLst/>
          </a:prstGeom>
          <a:noFill/>
          <a:ln w="76200" cap="flat" cmpd="sng">
            <a:solidFill>
              <a:schemeClr val="lt1"/>
            </a:solidFill>
            <a:prstDash val="solid"/>
            <a:round/>
            <a:headEnd type="none" w="sm" len="sm"/>
            <a:tailEnd type="none" w="sm" len="sm"/>
          </a:ln>
        </p:spPr>
      </p:pic>
      <p:sp>
        <p:nvSpPr>
          <p:cNvPr id="266" name="Google Shape;266;p41"/>
          <p:cNvSpPr txBox="1"/>
          <p:nvPr/>
        </p:nvSpPr>
        <p:spPr>
          <a:xfrm>
            <a:off x="835800" y="991900"/>
            <a:ext cx="7472400" cy="1343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3500" dirty="0">
                <a:solidFill>
                  <a:schemeClr val="lt1"/>
                </a:solidFill>
                <a:latin typeface="Calibri"/>
                <a:ea typeface="Calibri"/>
                <a:cs typeface="Calibri"/>
                <a:sym typeface="Calibri"/>
              </a:rPr>
              <a:t> </a:t>
            </a:r>
            <a:r>
              <a:rPr lang="en" sz="3500" dirty="0">
                <a:solidFill>
                  <a:schemeClr val="lt1"/>
                </a:solidFill>
                <a:latin typeface="Bangers"/>
                <a:ea typeface="Bangers"/>
                <a:cs typeface="Bangers"/>
                <a:sym typeface="Bangers"/>
              </a:rPr>
              <a:t>Who rescued Tony Stark and Nebula from space?</a:t>
            </a:r>
            <a:endParaRPr sz="3700" dirty="0">
              <a:solidFill>
                <a:schemeClr val="lt1"/>
              </a:solidFill>
              <a:latin typeface="Bangers"/>
              <a:ea typeface="Bangers"/>
              <a:cs typeface="Bangers"/>
              <a:sym typeface="Bangers"/>
            </a:endParaRPr>
          </a:p>
        </p:txBody>
      </p:sp>
      <p:sp>
        <p:nvSpPr>
          <p:cNvPr id="2" name="Title 1" hidden="1"/>
          <p:cNvSpPr>
            <a:spLocks noGrp="1"/>
          </p:cNvSpPr>
          <p:nvPr>
            <p:ph type="title"/>
          </p:nvPr>
        </p:nvSpPr>
        <p:spPr/>
        <p:txBody>
          <a:bodyPr/>
          <a:lstStyle/>
          <a:p>
            <a:r>
              <a:rPr lang="en-US" dirty="0"/>
              <a:t> Who rescued Tony Stark and Nebula from space?</a:t>
            </a:r>
            <a:br>
              <a:rPr lang="en-US" dirty="0"/>
            </a:br>
            <a:endParaRPr lang="en-CA"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275"/>
        <p:cNvGrpSpPr/>
        <p:nvPr/>
      </p:nvGrpSpPr>
      <p:grpSpPr>
        <a:xfrm>
          <a:off x="0" y="0"/>
          <a:ext cx="0" cy="0"/>
          <a:chOff x="0" y="0"/>
          <a:chExt cx="0" cy="0"/>
        </a:xfrm>
      </p:grpSpPr>
      <p:sp>
        <p:nvSpPr>
          <p:cNvPr id="277" name="Google Shape;277;p42"/>
          <p:cNvSpPr/>
          <p:nvPr/>
        </p:nvSpPr>
        <p:spPr>
          <a:xfrm>
            <a:off x="4714138" y="5351750"/>
            <a:ext cx="3378600" cy="476400"/>
          </a:xfrm>
          <a:prstGeom prst="rect">
            <a:avLst/>
          </a:prstGeom>
          <a:gradFill>
            <a:gsLst>
              <a:gs pos="0">
                <a:srgbClr val="DB0000"/>
              </a:gs>
              <a:gs pos="100000">
                <a:srgbClr val="54030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D. Roblox</a:t>
            </a:r>
            <a:endParaRPr sz="1900">
              <a:solidFill>
                <a:schemeClr val="lt1"/>
              </a:solidFill>
              <a:latin typeface="Bangers"/>
              <a:ea typeface="Bangers"/>
              <a:cs typeface="Bangers"/>
              <a:sym typeface="Bangers"/>
            </a:endParaRPr>
          </a:p>
        </p:txBody>
      </p:sp>
      <p:sp>
        <p:nvSpPr>
          <p:cNvPr id="279" name="Google Shape;279;p42"/>
          <p:cNvSpPr/>
          <p:nvPr/>
        </p:nvSpPr>
        <p:spPr>
          <a:xfrm>
            <a:off x="1051263" y="5351750"/>
            <a:ext cx="3378600" cy="476400"/>
          </a:xfrm>
          <a:prstGeom prst="rect">
            <a:avLst/>
          </a:prstGeom>
          <a:gradFill>
            <a:gsLst>
              <a:gs pos="0">
                <a:srgbClr val="51AB2A"/>
              </a:gs>
              <a:gs pos="100000">
                <a:srgbClr val="203E1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C. League of Legends</a:t>
            </a:r>
            <a:endParaRPr sz="1900">
              <a:solidFill>
                <a:schemeClr val="lt1"/>
              </a:solidFill>
              <a:latin typeface="Bangers"/>
              <a:ea typeface="Bangers"/>
              <a:cs typeface="Bangers"/>
              <a:sym typeface="Bangers"/>
            </a:endParaRPr>
          </a:p>
        </p:txBody>
      </p:sp>
      <p:sp>
        <p:nvSpPr>
          <p:cNvPr id="278" name="Google Shape;278;p42"/>
          <p:cNvSpPr/>
          <p:nvPr/>
        </p:nvSpPr>
        <p:spPr>
          <a:xfrm>
            <a:off x="4714138" y="4676475"/>
            <a:ext cx="3378600" cy="476400"/>
          </a:xfrm>
          <a:prstGeom prst="rect">
            <a:avLst/>
          </a:prstGeom>
          <a:gradFill>
            <a:gsLst>
              <a:gs pos="0">
                <a:srgbClr val="4E29AA"/>
              </a:gs>
              <a:gs pos="100000">
                <a:srgbClr val="1E123D"/>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B. Fortnite</a:t>
            </a:r>
            <a:endParaRPr sz="1900">
              <a:solidFill>
                <a:schemeClr val="lt1"/>
              </a:solidFill>
              <a:latin typeface="Bangers"/>
              <a:ea typeface="Bangers"/>
              <a:cs typeface="Bangers"/>
              <a:sym typeface="Bangers"/>
            </a:endParaRPr>
          </a:p>
        </p:txBody>
      </p:sp>
      <p:sp>
        <p:nvSpPr>
          <p:cNvPr id="280" name="Google Shape;280;p42"/>
          <p:cNvSpPr/>
          <p:nvPr/>
        </p:nvSpPr>
        <p:spPr>
          <a:xfrm>
            <a:off x="1051263" y="4676475"/>
            <a:ext cx="3378600" cy="476400"/>
          </a:xfrm>
          <a:prstGeom prst="rect">
            <a:avLst/>
          </a:prstGeom>
          <a:gradFill>
            <a:gsLst>
              <a:gs pos="0">
                <a:srgbClr val="3177EE"/>
              </a:gs>
              <a:gs pos="100000">
                <a:srgbClr val="113D8A"/>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A. Minecraft </a:t>
            </a:r>
            <a:endParaRPr sz="1900">
              <a:solidFill>
                <a:schemeClr val="lt1"/>
              </a:solidFill>
              <a:latin typeface="Bangers"/>
              <a:ea typeface="Bangers"/>
              <a:cs typeface="Bangers"/>
              <a:sym typeface="Bangers"/>
            </a:endParaRPr>
          </a:p>
        </p:txBody>
      </p:sp>
      <p:pic>
        <p:nvPicPr>
          <p:cNvPr id="281" name="Google Shape;281;p42" descr="Fat Thor from Avengers Endgame gets an official name | Entertainment  News,The Indian Express"/>
          <p:cNvPicPr preferRelativeResize="0"/>
          <p:nvPr/>
        </p:nvPicPr>
        <p:blipFill>
          <a:blip r:embed="rId3">
            <a:alphaModFix/>
          </a:blip>
          <a:stretch>
            <a:fillRect/>
          </a:stretch>
        </p:blipFill>
        <p:spPr>
          <a:xfrm>
            <a:off x="2745962" y="2335000"/>
            <a:ext cx="3652075" cy="2030550"/>
          </a:xfrm>
          <a:prstGeom prst="rect">
            <a:avLst/>
          </a:prstGeom>
          <a:noFill/>
          <a:ln w="76200" cap="flat" cmpd="sng">
            <a:solidFill>
              <a:schemeClr val="lt1"/>
            </a:solidFill>
            <a:prstDash val="solid"/>
            <a:round/>
            <a:headEnd type="none" w="sm" len="sm"/>
            <a:tailEnd type="none" w="sm" len="sm"/>
          </a:ln>
        </p:spPr>
      </p:pic>
      <p:sp>
        <p:nvSpPr>
          <p:cNvPr id="276" name="Google Shape;276;p42"/>
          <p:cNvSpPr txBox="1"/>
          <p:nvPr/>
        </p:nvSpPr>
        <p:spPr>
          <a:xfrm>
            <a:off x="835800" y="991900"/>
            <a:ext cx="7472400" cy="1343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3500" dirty="0">
                <a:solidFill>
                  <a:schemeClr val="lt1"/>
                </a:solidFill>
                <a:latin typeface="Calibri"/>
                <a:ea typeface="Calibri"/>
                <a:cs typeface="Calibri"/>
                <a:sym typeface="Calibri"/>
              </a:rPr>
              <a:t> </a:t>
            </a:r>
            <a:r>
              <a:rPr lang="en" sz="3500" dirty="0">
                <a:solidFill>
                  <a:schemeClr val="lt1"/>
                </a:solidFill>
                <a:latin typeface="Bangers"/>
                <a:ea typeface="Bangers"/>
                <a:cs typeface="Bangers"/>
                <a:sym typeface="Bangers"/>
              </a:rPr>
              <a:t>Thor played what video game in Avengers: Endgame?</a:t>
            </a:r>
            <a:endParaRPr sz="3700" dirty="0">
              <a:solidFill>
                <a:schemeClr val="lt1"/>
              </a:solidFill>
              <a:latin typeface="Bangers"/>
              <a:ea typeface="Bangers"/>
              <a:cs typeface="Bangers"/>
              <a:sym typeface="Bangers"/>
            </a:endParaRPr>
          </a:p>
        </p:txBody>
      </p:sp>
      <p:sp>
        <p:nvSpPr>
          <p:cNvPr id="2" name="Title 1" hidden="1"/>
          <p:cNvSpPr>
            <a:spLocks noGrp="1"/>
          </p:cNvSpPr>
          <p:nvPr>
            <p:ph type="title"/>
          </p:nvPr>
        </p:nvSpPr>
        <p:spPr/>
        <p:txBody>
          <a:bodyPr/>
          <a:lstStyle/>
          <a:p>
            <a:r>
              <a:rPr lang="en-US" dirty="0"/>
              <a:t> Thor played what video game in Avengers: Endgame?</a:t>
            </a:r>
            <a:br>
              <a:rPr lang="en-US" dirty="0"/>
            </a:br>
            <a:endParaRPr lang="en-CA"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285"/>
        <p:cNvGrpSpPr/>
        <p:nvPr/>
      </p:nvGrpSpPr>
      <p:grpSpPr>
        <a:xfrm>
          <a:off x="0" y="0"/>
          <a:ext cx="0" cy="0"/>
          <a:chOff x="0" y="0"/>
          <a:chExt cx="0" cy="0"/>
        </a:xfrm>
      </p:grpSpPr>
      <p:sp>
        <p:nvSpPr>
          <p:cNvPr id="287" name="Google Shape;287;p43"/>
          <p:cNvSpPr/>
          <p:nvPr/>
        </p:nvSpPr>
        <p:spPr>
          <a:xfrm>
            <a:off x="4714138" y="5351750"/>
            <a:ext cx="3378600" cy="476400"/>
          </a:xfrm>
          <a:prstGeom prst="rect">
            <a:avLst/>
          </a:prstGeom>
          <a:gradFill>
            <a:gsLst>
              <a:gs pos="0">
                <a:srgbClr val="4E29AA"/>
              </a:gs>
              <a:gs pos="100000">
                <a:srgbClr val="1E123D"/>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D. Eye of Agamotto</a:t>
            </a:r>
            <a:endParaRPr sz="1900">
              <a:solidFill>
                <a:schemeClr val="lt1"/>
              </a:solidFill>
              <a:latin typeface="Bangers"/>
              <a:ea typeface="Bangers"/>
              <a:cs typeface="Bangers"/>
              <a:sym typeface="Bangers"/>
            </a:endParaRPr>
          </a:p>
        </p:txBody>
      </p:sp>
      <p:sp>
        <p:nvSpPr>
          <p:cNvPr id="289" name="Google Shape;289;p43"/>
          <p:cNvSpPr/>
          <p:nvPr/>
        </p:nvSpPr>
        <p:spPr>
          <a:xfrm>
            <a:off x="1051263" y="5351750"/>
            <a:ext cx="3378600" cy="476400"/>
          </a:xfrm>
          <a:prstGeom prst="rect">
            <a:avLst/>
          </a:prstGeom>
          <a:gradFill>
            <a:gsLst>
              <a:gs pos="0">
                <a:srgbClr val="51AB2A"/>
              </a:gs>
              <a:gs pos="100000">
                <a:srgbClr val="203E1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C. Eye of the Mind Stone </a:t>
            </a:r>
            <a:endParaRPr sz="1900">
              <a:solidFill>
                <a:schemeClr val="lt1"/>
              </a:solidFill>
              <a:latin typeface="Bangers"/>
              <a:ea typeface="Bangers"/>
              <a:cs typeface="Bangers"/>
              <a:sym typeface="Bangers"/>
            </a:endParaRPr>
          </a:p>
        </p:txBody>
      </p:sp>
      <p:sp>
        <p:nvSpPr>
          <p:cNvPr id="288" name="Google Shape;288;p43"/>
          <p:cNvSpPr/>
          <p:nvPr/>
        </p:nvSpPr>
        <p:spPr>
          <a:xfrm>
            <a:off x="4714138" y="4676475"/>
            <a:ext cx="3378600" cy="476400"/>
          </a:xfrm>
          <a:prstGeom prst="rect">
            <a:avLst/>
          </a:prstGeom>
          <a:gradFill>
            <a:gsLst>
              <a:gs pos="0">
                <a:srgbClr val="DB0000"/>
              </a:gs>
              <a:gs pos="100000">
                <a:srgbClr val="54030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B. Eye of The Time Stone </a:t>
            </a:r>
            <a:endParaRPr sz="1900">
              <a:solidFill>
                <a:schemeClr val="lt1"/>
              </a:solidFill>
              <a:latin typeface="Bangers"/>
              <a:ea typeface="Bangers"/>
              <a:cs typeface="Bangers"/>
              <a:sym typeface="Bangers"/>
            </a:endParaRPr>
          </a:p>
        </p:txBody>
      </p:sp>
      <p:sp>
        <p:nvSpPr>
          <p:cNvPr id="290" name="Google Shape;290;p43"/>
          <p:cNvSpPr/>
          <p:nvPr/>
        </p:nvSpPr>
        <p:spPr>
          <a:xfrm>
            <a:off x="1051263" y="4676475"/>
            <a:ext cx="3378600" cy="476400"/>
          </a:xfrm>
          <a:prstGeom prst="rect">
            <a:avLst/>
          </a:prstGeom>
          <a:gradFill>
            <a:gsLst>
              <a:gs pos="0">
                <a:srgbClr val="3177EE"/>
              </a:gs>
              <a:gs pos="100000">
                <a:srgbClr val="113D8A"/>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A. Eye of ASgard</a:t>
            </a:r>
            <a:endParaRPr sz="1900">
              <a:solidFill>
                <a:schemeClr val="lt1"/>
              </a:solidFill>
              <a:latin typeface="Bangers"/>
              <a:ea typeface="Bangers"/>
              <a:cs typeface="Bangers"/>
              <a:sym typeface="Bangers"/>
            </a:endParaRPr>
          </a:p>
        </p:txBody>
      </p:sp>
      <p:pic>
        <p:nvPicPr>
          <p:cNvPr id="291" name="Google Shape;291;p43" descr="Doctor Strange Lived All 14,000,605 Avengers: Endgame Scenarios"/>
          <p:cNvPicPr preferRelativeResize="0"/>
          <p:nvPr/>
        </p:nvPicPr>
        <p:blipFill>
          <a:blip r:embed="rId3">
            <a:alphaModFix/>
          </a:blip>
          <a:stretch>
            <a:fillRect/>
          </a:stretch>
        </p:blipFill>
        <p:spPr>
          <a:xfrm>
            <a:off x="2515850" y="2335775"/>
            <a:ext cx="4112299" cy="2141825"/>
          </a:xfrm>
          <a:prstGeom prst="rect">
            <a:avLst/>
          </a:prstGeom>
          <a:noFill/>
          <a:ln w="76200" cap="flat" cmpd="sng">
            <a:solidFill>
              <a:schemeClr val="lt1"/>
            </a:solidFill>
            <a:prstDash val="solid"/>
            <a:round/>
            <a:headEnd type="none" w="sm" len="sm"/>
            <a:tailEnd type="none" w="sm" len="sm"/>
          </a:ln>
        </p:spPr>
      </p:pic>
      <p:sp>
        <p:nvSpPr>
          <p:cNvPr id="286" name="Google Shape;286;p43"/>
          <p:cNvSpPr txBox="1"/>
          <p:nvPr/>
        </p:nvSpPr>
        <p:spPr>
          <a:xfrm>
            <a:off x="835800" y="991900"/>
            <a:ext cx="7472400" cy="1343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3500" dirty="0">
                <a:solidFill>
                  <a:schemeClr val="lt1"/>
                </a:solidFill>
                <a:latin typeface="Calibri"/>
                <a:ea typeface="Calibri"/>
                <a:cs typeface="Calibri"/>
                <a:sym typeface="Calibri"/>
              </a:rPr>
              <a:t> </a:t>
            </a:r>
            <a:r>
              <a:rPr lang="en" sz="3500" dirty="0">
                <a:solidFill>
                  <a:schemeClr val="lt1"/>
                </a:solidFill>
                <a:latin typeface="Bangers"/>
                <a:ea typeface="Bangers"/>
                <a:cs typeface="Bangers"/>
                <a:sym typeface="Bangers"/>
              </a:rPr>
              <a:t>What’s the name of the amulet Doctor Strange wears around his neck?</a:t>
            </a:r>
            <a:endParaRPr sz="3700" dirty="0">
              <a:solidFill>
                <a:schemeClr val="lt1"/>
              </a:solidFill>
              <a:latin typeface="Bangers"/>
              <a:ea typeface="Bangers"/>
              <a:cs typeface="Bangers"/>
              <a:sym typeface="Bangers"/>
            </a:endParaRPr>
          </a:p>
        </p:txBody>
      </p:sp>
      <p:sp>
        <p:nvSpPr>
          <p:cNvPr id="2" name="Title 1" hidden="1"/>
          <p:cNvSpPr>
            <a:spLocks noGrp="1"/>
          </p:cNvSpPr>
          <p:nvPr>
            <p:ph type="title"/>
          </p:nvPr>
        </p:nvSpPr>
        <p:spPr/>
        <p:txBody>
          <a:bodyPr/>
          <a:lstStyle/>
          <a:p>
            <a:r>
              <a:rPr lang="en-US" dirty="0"/>
              <a:t> What’s the name of the amulet Doctor Strange wears around his neck?</a:t>
            </a:r>
            <a:br>
              <a:rPr lang="en-US" dirty="0"/>
            </a:br>
            <a:endParaRPr lang="en-CA"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295"/>
        <p:cNvGrpSpPr/>
        <p:nvPr/>
      </p:nvGrpSpPr>
      <p:grpSpPr>
        <a:xfrm>
          <a:off x="0" y="0"/>
          <a:ext cx="0" cy="0"/>
          <a:chOff x="0" y="0"/>
          <a:chExt cx="0" cy="0"/>
        </a:xfrm>
      </p:grpSpPr>
      <p:sp>
        <p:nvSpPr>
          <p:cNvPr id="297" name="Google Shape;297;p44"/>
          <p:cNvSpPr/>
          <p:nvPr/>
        </p:nvSpPr>
        <p:spPr>
          <a:xfrm>
            <a:off x="4714138" y="5351750"/>
            <a:ext cx="3378600" cy="476400"/>
          </a:xfrm>
          <a:prstGeom prst="rect">
            <a:avLst/>
          </a:prstGeom>
          <a:gradFill>
            <a:gsLst>
              <a:gs pos="0">
                <a:srgbClr val="1077D2"/>
              </a:gs>
              <a:gs pos="100000">
                <a:srgbClr val="09315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D. Time Variance Authority </a:t>
            </a:r>
            <a:endParaRPr sz="1900">
              <a:solidFill>
                <a:schemeClr val="lt1"/>
              </a:solidFill>
              <a:latin typeface="Bangers"/>
              <a:ea typeface="Bangers"/>
              <a:cs typeface="Bangers"/>
              <a:sym typeface="Bangers"/>
            </a:endParaRPr>
          </a:p>
        </p:txBody>
      </p:sp>
      <p:sp>
        <p:nvSpPr>
          <p:cNvPr id="299" name="Google Shape;299;p44"/>
          <p:cNvSpPr/>
          <p:nvPr/>
        </p:nvSpPr>
        <p:spPr>
          <a:xfrm>
            <a:off x="1051263" y="5351750"/>
            <a:ext cx="3378600" cy="476400"/>
          </a:xfrm>
          <a:prstGeom prst="rect">
            <a:avLst/>
          </a:prstGeom>
          <a:gradFill>
            <a:gsLst>
              <a:gs pos="0">
                <a:srgbClr val="51AB2A"/>
              </a:gs>
              <a:gs pos="100000">
                <a:srgbClr val="203E1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C. Time Variety Authority </a:t>
            </a:r>
            <a:endParaRPr sz="1900">
              <a:solidFill>
                <a:schemeClr val="lt1"/>
              </a:solidFill>
              <a:latin typeface="Bangers"/>
              <a:ea typeface="Bangers"/>
              <a:cs typeface="Bangers"/>
              <a:sym typeface="Bangers"/>
            </a:endParaRPr>
          </a:p>
        </p:txBody>
      </p:sp>
      <p:sp>
        <p:nvSpPr>
          <p:cNvPr id="298" name="Google Shape;298;p44"/>
          <p:cNvSpPr/>
          <p:nvPr/>
        </p:nvSpPr>
        <p:spPr>
          <a:xfrm>
            <a:off x="4714138" y="4676475"/>
            <a:ext cx="3378600" cy="476400"/>
          </a:xfrm>
          <a:prstGeom prst="rect">
            <a:avLst/>
          </a:prstGeom>
          <a:gradFill>
            <a:gsLst>
              <a:gs pos="0">
                <a:srgbClr val="DB0000"/>
              </a:gs>
              <a:gs pos="100000">
                <a:srgbClr val="54030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B. Time Variation Authority </a:t>
            </a:r>
            <a:endParaRPr sz="1900">
              <a:solidFill>
                <a:schemeClr val="lt1"/>
              </a:solidFill>
              <a:latin typeface="Bangers"/>
              <a:ea typeface="Bangers"/>
              <a:cs typeface="Bangers"/>
              <a:sym typeface="Bangers"/>
            </a:endParaRPr>
          </a:p>
        </p:txBody>
      </p:sp>
      <p:sp>
        <p:nvSpPr>
          <p:cNvPr id="300" name="Google Shape;300;p44"/>
          <p:cNvSpPr/>
          <p:nvPr/>
        </p:nvSpPr>
        <p:spPr>
          <a:xfrm>
            <a:off x="1051263" y="4676475"/>
            <a:ext cx="3378600" cy="476400"/>
          </a:xfrm>
          <a:prstGeom prst="rect">
            <a:avLst/>
          </a:prstGeom>
          <a:gradFill>
            <a:gsLst>
              <a:gs pos="0">
                <a:srgbClr val="4E29AA"/>
              </a:gs>
              <a:gs pos="100000">
                <a:srgbClr val="1E123D"/>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A. TIme Variance Administration</a:t>
            </a:r>
            <a:endParaRPr sz="1900">
              <a:solidFill>
                <a:schemeClr val="lt1"/>
              </a:solidFill>
              <a:latin typeface="Bangers"/>
              <a:ea typeface="Bangers"/>
              <a:cs typeface="Bangers"/>
              <a:sym typeface="Bangers"/>
            </a:endParaRPr>
          </a:p>
        </p:txBody>
      </p:sp>
      <p:pic>
        <p:nvPicPr>
          <p:cNvPr id="301" name="Google Shape;301;p44" descr="Time Variance Authority (Earth-TRN870) | Marvel Database | Fandom"/>
          <p:cNvPicPr preferRelativeResize="0"/>
          <p:nvPr/>
        </p:nvPicPr>
        <p:blipFill>
          <a:blip r:embed="rId3">
            <a:alphaModFix/>
          </a:blip>
          <a:stretch>
            <a:fillRect/>
          </a:stretch>
        </p:blipFill>
        <p:spPr>
          <a:xfrm>
            <a:off x="1755225" y="1991025"/>
            <a:ext cx="5734051" cy="2389184"/>
          </a:xfrm>
          <a:prstGeom prst="rect">
            <a:avLst/>
          </a:prstGeom>
          <a:noFill/>
          <a:ln w="76200" cap="flat" cmpd="sng">
            <a:solidFill>
              <a:schemeClr val="lt1"/>
            </a:solidFill>
            <a:prstDash val="solid"/>
            <a:round/>
            <a:headEnd type="none" w="sm" len="sm"/>
            <a:tailEnd type="none" w="sm" len="sm"/>
          </a:ln>
        </p:spPr>
      </p:pic>
      <p:sp>
        <p:nvSpPr>
          <p:cNvPr id="296" name="Google Shape;296;p44"/>
          <p:cNvSpPr txBox="1"/>
          <p:nvPr/>
        </p:nvSpPr>
        <p:spPr>
          <a:xfrm>
            <a:off x="835800" y="1267725"/>
            <a:ext cx="7472400" cy="723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3500" dirty="0">
                <a:solidFill>
                  <a:schemeClr val="lt1"/>
                </a:solidFill>
                <a:latin typeface="Calibri"/>
                <a:ea typeface="Calibri"/>
                <a:cs typeface="Calibri"/>
                <a:sym typeface="Calibri"/>
              </a:rPr>
              <a:t> </a:t>
            </a:r>
            <a:r>
              <a:rPr lang="en" sz="3500" dirty="0">
                <a:solidFill>
                  <a:schemeClr val="lt1"/>
                </a:solidFill>
                <a:latin typeface="Bangers"/>
                <a:ea typeface="Bangers"/>
                <a:cs typeface="Bangers"/>
                <a:sym typeface="Bangers"/>
              </a:rPr>
              <a:t>What does TVA stand for?</a:t>
            </a:r>
            <a:endParaRPr sz="3700" dirty="0">
              <a:solidFill>
                <a:schemeClr val="lt1"/>
              </a:solidFill>
              <a:latin typeface="Bangers"/>
              <a:ea typeface="Bangers"/>
              <a:cs typeface="Bangers"/>
              <a:sym typeface="Bangers"/>
            </a:endParaRPr>
          </a:p>
        </p:txBody>
      </p:sp>
      <p:sp>
        <p:nvSpPr>
          <p:cNvPr id="2" name="Title 1" hidden="1"/>
          <p:cNvSpPr>
            <a:spLocks noGrp="1"/>
          </p:cNvSpPr>
          <p:nvPr>
            <p:ph type="title"/>
          </p:nvPr>
        </p:nvSpPr>
        <p:spPr/>
        <p:txBody>
          <a:bodyPr/>
          <a:lstStyle/>
          <a:p>
            <a:r>
              <a:rPr lang="en-US" dirty="0"/>
              <a:t> What does TVA stand for?</a:t>
            </a:r>
            <a:br>
              <a:rPr lang="en-US" dirty="0"/>
            </a:br>
            <a:endParaRPr lang="en-CA"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30C20"/>
        </a:solidFill>
        <a:effectLst/>
      </p:bgPr>
    </p:bg>
    <p:spTree>
      <p:nvGrpSpPr>
        <p:cNvPr id="1" name="Shape 305"/>
        <p:cNvGrpSpPr/>
        <p:nvPr/>
      </p:nvGrpSpPr>
      <p:grpSpPr>
        <a:xfrm>
          <a:off x="0" y="0"/>
          <a:ext cx="0" cy="0"/>
          <a:chOff x="0" y="0"/>
          <a:chExt cx="0" cy="0"/>
        </a:xfrm>
      </p:grpSpPr>
      <p:sp>
        <p:nvSpPr>
          <p:cNvPr id="307" name="Google Shape;307;p45"/>
          <p:cNvSpPr txBox="1"/>
          <p:nvPr/>
        </p:nvSpPr>
        <p:spPr>
          <a:xfrm>
            <a:off x="1103250" y="3673500"/>
            <a:ext cx="6937500" cy="954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500">
                <a:solidFill>
                  <a:schemeClr val="lt1"/>
                </a:solidFill>
                <a:latin typeface="Open Sans"/>
                <a:ea typeface="Open Sans"/>
                <a:cs typeface="Open Sans"/>
                <a:sym typeface="Open Sans"/>
              </a:rPr>
              <a:t>Get ready to find out if you really are a true, DC fan!</a:t>
            </a:r>
            <a:endParaRPr sz="2500">
              <a:solidFill>
                <a:schemeClr val="lt1"/>
              </a:solidFill>
              <a:latin typeface="Open Sans"/>
              <a:ea typeface="Open Sans"/>
              <a:cs typeface="Open Sans"/>
              <a:sym typeface="Open Sans"/>
            </a:endParaRPr>
          </a:p>
        </p:txBody>
      </p:sp>
      <p:sp>
        <p:nvSpPr>
          <p:cNvPr id="306" name="Google Shape;306;p45"/>
          <p:cNvSpPr txBox="1"/>
          <p:nvPr/>
        </p:nvSpPr>
        <p:spPr>
          <a:xfrm>
            <a:off x="1053125" y="2871100"/>
            <a:ext cx="72216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800" dirty="0">
                <a:solidFill>
                  <a:srgbClr val="FFFFFF"/>
                </a:solidFill>
                <a:latin typeface="Bangers"/>
                <a:ea typeface="Bangers"/>
                <a:cs typeface="Bangers"/>
                <a:sym typeface="Bangers"/>
              </a:rPr>
              <a:t>Round 3: DC TRivia </a:t>
            </a:r>
            <a:endParaRPr sz="4800" dirty="0">
              <a:solidFill>
                <a:srgbClr val="FFFFFF"/>
              </a:solidFill>
              <a:latin typeface="Bangers"/>
              <a:ea typeface="Bangers"/>
              <a:cs typeface="Bangers"/>
              <a:sym typeface="Bangers"/>
            </a:endParaRPr>
          </a:p>
        </p:txBody>
      </p:sp>
      <p:sp>
        <p:nvSpPr>
          <p:cNvPr id="2" name="Title 1" hidden="1"/>
          <p:cNvSpPr>
            <a:spLocks noGrp="1"/>
          </p:cNvSpPr>
          <p:nvPr>
            <p:ph type="title"/>
          </p:nvPr>
        </p:nvSpPr>
        <p:spPr/>
        <p:txBody>
          <a:bodyPr/>
          <a:lstStyle/>
          <a:p>
            <a:r>
              <a:rPr lang="en-CA" dirty="0"/>
              <a:t>Round 3: DC </a:t>
            </a:r>
            <a:r>
              <a:rPr lang="en-CA" dirty="0" err="1"/>
              <a:t>TRivia</a:t>
            </a:r>
            <a:r>
              <a:rPr lang="en-CA" dirty="0"/>
              <a:t> </a:t>
            </a:r>
            <a:br>
              <a:rPr lang="en-CA" dirty="0"/>
            </a:br>
            <a:endParaRPr lang="en-CA"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11"/>
        <p:cNvGrpSpPr/>
        <p:nvPr/>
      </p:nvGrpSpPr>
      <p:grpSpPr>
        <a:xfrm>
          <a:off x="0" y="0"/>
          <a:ext cx="0" cy="0"/>
          <a:chOff x="0" y="0"/>
          <a:chExt cx="0" cy="0"/>
        </a:xfrm>
      </p:grpSpPr>
      <p:sp>
        <p:nvSpPr>
          <p:cNvPr id="313" name="Google Shape;313;p46"/>
          <p:cNvSpPr/>
          <p:nvPr/>
        </p:nvSpPr>
        <p:spPr>
          <a:xfrm>
            <a:off x="4714138" y="5351750"/>
            <a:ext cx="3378600" cy="476400"/>
          </a:xfrm>
          <a:prstGeom prst="rect">
            <a:avLst/>
          </a:prstGeom>
          <a:gradFill>
            <a:gsLst>
              <a:gs pos="0">
                <a:srgbClr val="1077D2"/>
              </a:gs>
              <a:gs pos="100000">
                <a:srgbClr val="09315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D. Superwoman</a:t>
            </a:r>
            <a:endParaRPr sz="1900">
              <a:solidFill>
                <a:schemeClr val="lt1"/>
              </a:solidFill>
              <a:latin typeface="Bangers"/>
              <a:ea typeface="Bangers"/>
              <a:cs typeface="Bangers"/>
              <a:sym typeface="Bangers"/>
            </a:endParaRPr>
          </a:p>
        </p:txBody>
      </p:sp>
      <p:sp>
        <p:nvSpPr>
          <p:cNvPr id="315" name="Google Shape;315;p46"/>
          <p:cNvSpPr/>
          <p:nvPr/>
        </p:nvSpPr>
        <p:spPr>
          <a:xfrm>
            <a:off x="1051263" y="5351750"/>
            <a:ext cx="3378600" cy="476400"/>
          </a:xfrm>
          <a:prstGeom prst="rect">
            <a:avLst/>
          </a:prstGeom>
          <a:gradFill>
            <a:gsLst>
              <a:gs pos="0">
                <a:srgbClr val="DB0000"/>
              </a:gs>
              <a:gs pos="100000">
                <a:srgbClr val="54030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C.  Daredevil</a:t>
            </a:r>
            <a:endParaRPr sz="1900">
              <a:solidFill>
                <a:schemeClr val="lt1"/>
              </a:solidFill>
              <a:latin typeface="Bangers"/>
              <a:ea typeface="Bangers"/>
              <a:cs typeface="Bangers"/>
              <a:sym typeface="Bangers"/>
            </a:endParaRPr>
          </a:p>
        </p:txBody>
      </p:sp>
      <p:sp>
        <p:nvSpPr>
          <p:cNvPr id="314" name="Google Shape;314;p46"/>
          <p:cNvSpPr/>
          <p:nvPr/>
        </p:nvSpPr>
        <p:spPr>
          <a:xfrm>
            <a:off x="4714138" y="4676475"/>
            <a:ext cx="3378600" cy="476400"/>
          </a:xfrm>
          <a:prstGeom prst="rect">
            <a:avLst/>
          </a:prstGeom>
          <a:gradFill>
            <a:gsLst>
              <a:gs pos="0">
                <a:srgbClr val="51AB2A"/>
              </a:gs>
              <a:gs pos="100000">
                <a:srgbClr val="203E1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B. Green Arrow</a:t>
            </a:r>
            <a:endParaRPr sz="1900">
              <a:solidFill>
                <a:schemeClr val="lt1"/>
              </a:solidFill>
              <a:latin typeface="Bangers"/>
              <a:ea typeface="Bangers"/>
              <a:cs typeface="Bangers"/>
              <a:sym typeface="Bangers"/>
            </a:endParaRPr>
          </a:p>
        </p:txBody>
      </p:sp>
      <p:sp>
        <p:nvSpPr>
          <p:cNvPr id="316" name="Google Shape;316;p46"/>
          <p:cNvSpPr/>
          <p:nvPr/>
        </p:nvSpPr>
        <p:spPr>
          <a:xfrm>
            <a:off x="1051263" y="4676475"/>
            <a:ext cx="3378600" cy="476400"/>
          </a:xfrm>
          <a:prstGeom prst="rect">
            <a:avLst/>
          </a:prstGeom>
          <a:gradFill>
            <a:gsLst>
              <a:gs pos="0">
                <a:srgbClr val="4E29AA"/>
              </a:gs>
              <a:gs pos="100000">
                <a:srgbClr val="1E123D"/>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A. Hawkeye</a:t>
            </a:r>
            <a:endParaRPr sz="1900">
              <a:solidFill>
                <a:schemeClr val="lt1"/>
              </a:solidFill>
              <a:latin typeface="Bangers"/>
              <a:ea typeface="Bangers"/>
              <a:cs typeface="Bangers"/>
              <a:sym typeface="Bangers"/>
            </a:endParaRPr>
          </a:p>
        </p:txBody>
      </p:sp>
      <p:pic>
        <p:nvPicPr>
          <p:cNvPr id="317" name="Google Shape;317;p46" descr="Jeremy Renner Reveals Hawkeye Has Wrapped Production!"/>
          <p:cNvPicPr preferRelativeResize="0"/>
          <p:nvPr/>
        </p:nvPicPr>
        <p:blipFill rotWithShape="1">
          <a:blip r:embed="rId3">
            <a:alphaModFix/>
          </a:blip>
          <a:srcRect t="30544" r="49819" b="19274"/>
          <a:stretch/>
        </p:blipFill>
        <p:spPr>
          <a:xfrm>
            <a:off x="3110237" y="2387875"/>
            <a:ext cx="2923524" cy="1966075"/>
          </a:xfrm>
          <a:prstGeom prst="rect">
            <a:avLst/>
          </a:prstGeom>
          <a:noFill/>
          <a:ln w="76200" cap="flat" cmpd="sng">
            <a:solidFill>
              <a:schemeClr val="lt1"/>
            </a:solidFill>
            <a:prstDash val="solid"/>
            <a:round/>
            <a:headEnd type="none" w="sm" len="sm"/>
            <a:tailEnd type="none" w="sm" len="sm"/>
          </a:ln>
        </p:spPr>
      </p:pic>
      <p:sp>
        <p:nvSpPr>
          <p:cNvPr id="312" name="Google Shape;312;p46"/>
          <p:cNvSpPr txBox="1"/>
          <p:nvPr/>
        </p:nvSpPr>
        <p:spPr>
          <a:xfrm>
            <a:off x="835800" y="1068850"/>
            <a:ext cx="7472400" cy="12438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3200" dirty="0">
                <a:solidFill>
                  <a:schemeClr val="lt1"/>
                </a:solidFill>
                <a:latin typeface="Calibri"/>
                <a:ea typeface="Calibri"/>
                <a:cs typeface="Calibri"/>
                <a:sym typeface="Calibri"/>
              </a:rPr>
              <a:t> </a:t>
            </a:r>
            <a:r>
              <a:rPr lang="en" sz="3200" dirty="0">
                <a:solidFill>
                  <a:schemeClr val="lt1"/>
                </a:solidFill>
                <a:latin typeface="Bangers"/>
                <a:ea typeface="Bangers"/>
                <a:cs typeface="Bangers"/>
                <a:sym typeface="Bangers"/>
              </a:rPr>
              <a:t>Who is the only superhero that was a member of both the Justice League and the Avengers?</a:t>
            </a:r>
            <a:endParaRPr sz="3400" dirty="0">
              <a:solidFill>
                <a:schemeClr val="lt1"/>
              </a:solidFill>
              <a:latin typeface="Bangers"/>
              <a:ea typeface="Bangers"/>
              <a:cs typeface="Bangers"/>
              <a:sym typeface="Bangers"/>
            </a:endParaRPr>
          </a:p>
        </p:txBody>
      </p:sp>
      <p:sp>
        <p:nvSpPr>
          <p:cNvPr id="2" name="Title 1" hidden="1"/>
          <p:cNvSpPr>
            <a:spLocks noGrp="1"/>
          </p:cNvSpPr>
          <p:nvPr>
            <p:ph type="title"/>
          </p:nvPr>
        </p:nvSpPr>
        <p:spPr/>
        <p:txBody>
          <a:bodyPr/>
          <a:lstStyle/>
          <a:p>
            <a:r>
              <a:rPr lang="en-US" dirty="0"/>
              <a:t> Who is the only superhero that was a member of both the Justice League and the Avengers?</a:t>
            </a:r>
            <a:br>
              <a:rPr lang="en-US" dirty="0"/>
            </a:br>
            <a:endParaRPr lang="en-CA"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21"/>
        <p:cNvGrpSpPr/>
        <p:nvPr/>
      </p:nvGrpSpPr>
      <p:grpSpPr>
        <a:xfrm>
          <a:off x="0" y="0"/>
          <a:ext cx="0" cy="0"/>
          <a:chOff x="0" y="0"/>
          <a:chExt cx="0" cy="0"/>
        </a:xfrm>
      </p:grpSpPr>
      <p:sp>
        <p:nvSpPr>
          <p:cNvPr id="323" name="Google Shape;323;p47"/>
          <p:cNvSpPr/>
          <p:nvPr/>
        </p:nvSpPr>
        <p:spPr>
          <a:xfrm>
            <a:off x="4714138" y="5351750"/>
            <a:ext cx="3378600" cy="476400"/>
          </a:xfrm>
          <a:prstGeom prst="rect">
            <a:avLst/>
          </a:prstGeom>
          <a:gradFill>
            <a:gsLst>
              <a:gs pos="0">
                <a:srgbClr val="1077D2"/>
              </a:gs>
              <a:gs pos="100000">
                <a:srgbClr val="09315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D. Scarlet Witch’s Chili Corn Flakes</a:t>
            </a:r>
            <a:endParaRPr sz="1900">
              <a:solidFill>
                <a:schemeClr val="lt1"/>
              </a:solidFill>
              <a:latin typeface="Bangers"/>
              <a:ea typeface="Bangers"/>
              <a:cs typeface="Bangers"/>
              <a:sym typeface="Bangers"/>
            </a:endParaRPr>
          </a:p>
        </p:txBody>
      </p:sp>
      <p:sp>
        <p:nvSpPr>
          <p:cNvPr id="325" name="Google Shape;325;p47"/>
          <p:cNvSpPr/>
          <p:nvPr/>
        </p:nvSpPr>
        <p:spPr>
          <a:xfrm>
            <a:off x="1051263" y="5351750"/>
            <a:ext cx="3378600" cy="476400"/>
          </a:xfrm>
          <a:prstGeom prst="rect">
            <a:avLst/>
          </a:prstGeom>
          <a:gradFill>
            <a:gsLst>
              <a:gs pos="0">
                <a:srgbClr val="DB0000"/>
              </a:gs>
              <a:gs pos="100000">
                <a:srgbClr val="54030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C.  Yelena’s Sriracha </a:t>
            </a:r>
            <a:endParaRPr sz="1900">
              <a:solidFill>
                <a:schemeClr val="lt1"/>
              </a:solidFill>
              <a:latin typeface="Bangers"/>
              <a:ea typeface="Bangers"/>
              <a:cs typeface="Bangers"/>
              <a:sym typeface="Bangers"/>
            </a:endParaRPr>
          </a:p>
        </p:txBody>
      </p:sp>
      <p:sp>
        <p:nvSpPr>
          <p:cNvPr id="324" name="Google Shape;324;p47"/>
          <p:cNvSpPr/>
          <p:nvPr/>
        </p:nvSpPr>
        <p:spPr>
          <a:xfrm>
            <a:off x="4714138" y="4676475"/>
            <a:ext cx="3378600" cy="476400"/>
          </a:xfrm>
          <a:prstGeom prst="rect">
            <a:avLst/>
          </a:prstGeom>
          <a:gradFill>
            <a:gsLst>
              <a:gs pos="0">
                <a:srgbClr val="4E29AA"/>
              </a:gs>
              <a:gs pos="100000">
                <a:srgbClr val="1E123D"/>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B. Daredevil’s Ghost Peppers </a:t>
            </a:r>
            <a:endParaRPr sz="1900">
              <a:solidFill>
                <a:schemeClr val="lt1"/>
              </a:solidFill>
              <a:latin typeface="Bangers"/>
              <a:ea typeface="Bangers"/>
              <a:cs typeface="Bangers"/>
              <a:sym typeface="Bangers"/>
            </a:endParaRPr>
          </a:p>
        </p:txBody>
      </p:sp>
      <p:sp>
        <p:nvSpPr>
          <p:cNvPr id="326" name="Google Shape;326;p47"/>
          <p:cNvSpPr/>
          <p:nvPr/>
        </p:nvSpPr>
        <p:spPr>
          <a:xfrm>
            <a:off x="1051263" y="4676475"/>
            <a:ext cx="3378600" cy="476400"/>
          </a:xfrm>
          <a:prstGeom prst="rect">
            <a:avLst/>
          </a:prstGeom>
          <a:gradFill>
            <a:gsLst>
              <a:gs pos="0">
                <a:srgbClr val="51AB2A"/>
              </a:gs>
              <a:gs pos="100000">
                <a:srgbClr val="203E1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A. Green Arrow’s Chili</a:t>
            </a:r>
            <a:endParaRPr sz="1900">
              <a:solidFill>
                <a:schemeClr val="lt1"/>
              </a:solidFill>
              <a:latin typeface="Bangers"/>
              <a:ea typeface="Bangers"/>
              <a:cs typeface="Bangers"/>
              <a:sym typeface="Bangers"/>
            </a:endParaRPr>
          </a:p>
        </p:txBody>
      </p:sp>
      <p:pic>
        <p:nvPicPr>
          <p:cNvPr id="327" name="Google Shape;327;p47" descr="This is the psychological reason why people love spicy foods, and Elle  Woods would probably relate - HelloGiggles"/>
          <p:cNvPicPr preferRelativeResize="0"/>
          <p:nvPr/>
        </p:nvPicPr>
        <p:blipFill rotWithShape="1">
          <a:blip r:embed="rId3">
            <a:alphaModFix/>
          </a:blip>
          <a:srcRect/>
          <a:stretch/>
        </p:blipFill>
        <p:spPr>
          <a:xfrm>
            <a:off x="2947950" y="2382125"/>
            <a:ext cx="3248125" cy="2014550"/>
          </a:xfrm>
          <a:prstGeom prst="rect">
            <a:avLst/>
          </a:prstGeom>
          <a:noFill/>
          <a:ln w="76200" cap="flat" cmpd="sng">
            <a:solidFill>
              <a:schemeClr val="lt1"/>
            </a:solidFill>
            <a:prstDash val="solid"/>
            <a:round/>
            <a:headEnd type="none" w="sm" len="sm"/>
            <a:tailEnd type="none" w="sm" len="sm"/>
          </a:ln>
        </p:spPr>
      </p:pic>
      <p:sp>
        <p:nvSpPr>
          <p:cNvPr id="322" name="Google Shape;322;p47"/>
          <p:cNvSpPr txBox="1"/>
          <p:nvPr/>
        </p:nvSpPr>
        <p:spPr>
          <a:xfrm>
            <a:off x="835800" y="973025"/>
            <a:ext cx="7472400" cy="1409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3200" dirty="0">
                <a:solidFill>
                  <a:schemeClr val="lt1"/>
                </a:solidFill>
                <a:latin typeface="Calibri"/>
                <a:ea typeface="Calibri"/>
                <a:cs typeface="Calibri"/>
                <a:sym typeface="Calibri"/>
              </a:rPr>
              <a:t> </a:t>
            </a:r>
            <a:r>
              <a:rPr lang="en" sz="3700" dirty="0">
                <a:solidFill>
                  <a:schemeClr val="lt1"/>
                </a:solidFill>
                <a:latin typeface="Bangers"/>
                <a:ea typeface="Bangers"/>
                <a:cs typeface="Bangers"/>
                <a:sym typeface="Bangers"/>
              </a:rPr>
              <a:t>What is the spiciest food in the DC Universe?</a:t>
            </a:r>
            <a:endParaRPr sz="3700" dirty="0">
              <a:solidFill>
                <a:schemeClr val="lt1"/>
              </a:solidFill>
              <a:latin typeface="Bangers"/>
              <a:ea typeface="Bangers"/>
              <a:cs typeface="Bangers"/>
              <a:sym typeface="Bangers"/>
            </a:endParaRPr>
          </a:p>
        </p:txBody>
      </p:sp>
      <p:sp>
        <p:nvSpPr>
          <p:cNvPr id="2" name="Title 1" hidden="1"/>
          <p:cNvSpPr>
            <a:spLocks noGrp="1"/>
          </p:cNvSpPr>
          <p:nvPr>
            <p:ph type="title"/>
          </p:nvPr>
        </p:nvSpPr>
        <p:spPr/>
        <p:txBody>
          <a:bodyPr/>
          <a:lstStyle/>
          <a:p>
            <a:r>
              <a:rPr lang="en-US" dirty="0"/>
              <a:t> What is the spiciest food in the DC Universe?</a:t>
            </a:r>
            <a:br>
              <a:rPr lang="en-US" dirty="0"/>
            </a:br>
            <a:endParaRPr lang="en-CA"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31"/>
        <p:cNvGrpSpPr/>
        <p:nvPr/>
      </p:nvGrpSpPr>
      <p:grpSpPr>
        <a:xfrm>
          <a:off x="0" y="0"/>
          <a:ext cx="0" cy="0"/>
          <a:chOff x="0" y="0"/>
          <a:chExt cx="0" cy="0"/>
        </a:xfrm>
      </p:grpSpPr>
      <p:sp>
        <p:nvSpPr>
          <p:cNvPr id="333" name="Google Shape;333;p48"/>
          <p:cNvSpPr/>
          <p:nvPr/>
        </p:nvSpPr>
        <p:spPr>
          <a:xfrm>
            <a:off x="4714138" y="5351750"/>
            <a:ext cx="3378600" cy="476400"/>
          </a:xfrm>
          <a:prstGeom prst="rect">
            <a:avLst/>
          </a:prstGeom>
          <a:gradFill>
            <a:gsLst>
              <a:gs pos="0">
                <a:srgbClr val="DB0000"/>
              </a:gs>
              <a:gs pos="100000">
                <a:srgbClr val="54030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D. Zor-El</a:t>
            </a:r>
            <a:endParaRPr sz="1900">
              <a:solidFill>
                <a:schemeClr val="lt1"/>
              </a:solidFill>
              <a:latin typeface="Bangers"/>
              <a:ea typeface="Bangers"/>
              <a:cs typeface="Bangers"/>
              <a:sym typeface="Bangers"/>
            </a:endParaRPr>
          </a:p>
        </p:txBody>
      </p:sp>
      <p:sp>
        <p:nvSpPr>
          <p:cNvPr id="335" name="Google Shape;335;p48"/>
          <p:cNvSpPr/>
          <p:nvPr/>
        </p:nvSpPr>
        <p:spPr>
          <a:xfrm>
            <a:off x="1051263" y="5351750"/>
            <a:ext cx="3378600" cy="476400"/>
          </a:xfrm>
          <a:prstGeom prst="rect">
            <a:avLst/>
          </a:prstGeom>
          <a:gradFill>
            <a:gsLst>
              <a:gs pos="0">
                <a:srgbClr val="1077D2"/>
              </a:gs>
              <a:gs pos="100000">
                <a:srgbClr val="09315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C.  Zam-El </a:t>
            </a:r>
            <a:endParaRPr sz="1900">
              <a:solidFill>
                <a:schemeClr val="lt1"/>
              </a:solidFill>
              <a:latin typeface="Bangers"/>
              <a:ea typeface="Bangers"/>
              <a:cs typeface="Bangers"/>
              <a:sym typeface="Bangers"/>
            </a:endParaRPr>
          </a:p>
        </p:txBody>
      </p:sp>
      <p:sp>
        <p:nvSpPr>
          <p:cNvPr id="334" name="Google Shape;334;p48"/>
          <p:cNvSpPr/>
          <p:nvPr/>
        </p:nvSpPr>
        <p:spPr>
          <a:xfrm>
            <a:off x="4714138" y="4676475"/>
            <a:ext cx="3378600" cy="476400"/>
          </a:xfrm>
          <a:prstGeom prst="rect">
            <a:avLst/>
          </a:prstGeom>
          <a:gradFill>
            <a:gsLst>
              <a:gs pos="0">
                <a:srgbClr val="4E29AA"/>
              </a:gs>
              <a:gs pos="100000">
                <a:srgbClr val="1E123D"/>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B. Jor-El</a:t>
            </a:r>
            <a:endParaRPr sz="1900">
              <a:solidFill>
                <a:schemeClr val="lt1"/>
              </a:solidFill>
              <a:latin typeface="Bangers"/>
              <a:ea typeface="Bangers"/>
              <a:cs typeface="Bangers"/>
              <a:sym typeface="Bangers"/>
            </a:endParaRPr>
          </a:p>
        </p:txBody>
      </p:sp>
      <p:sp>
        <p:nvSpPr>
          <p:cNvPr id="336" name="Google Shape;336;p48"/>
          <p:cNvSpPr/>
          <p:nvPr/>
        </p:nvSpPr>
        <p:spPr>
          <a:xfrm>
            <a:off x="1051263" y="4676475"/>
            <a:ext cx="3378600" cy="476400"/>
          </a:xfrm>
          <a:prstGeom prst="rect">
            <a:avLst/>
          </a:prstGeom>
          <a:gradFill>
            <a:gsLst>
              <a:gs pos="0">
                <a:srgbClr val="51AB2A"/>
              </a:gs>
              <a:gs pos="100000">
                <a:srgbClr val="203E1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A. John-El</a:t>
            </a:r>
            <a:endParaRPr sz="1900">
              <a:solidFill>
                <a:schemeClr val="lt1"/>
              </a:solidFill>
              <a:latin typeface="Bangers"/>
              <a:ea typeface="Bangers"/>
              <a:cs typeface="Bangers"/>
              <a:sym typeface="Bangers"/>
            </a:endParaRPr>
          </a:p>
        </p:txBody>
      </p:sp>
      <p:pic>
        <p:nvPicPr>
          <p:cNvPr id="337" name="Google Shape;337;p48" descr="6 Kenyataan Pahit dalam Hidup yang Dihadapi Superman"/>
          <p:cNvPicPr preferRelativeResize="0"/>
          <p:nvPr/>
        </p:nvPicPr>
        <p:blipFill>
          <a:blip r:embed="rId3">
            <a:alphaModFix/>
          </a:blip>
          <a:stretch>
            <a:fillRect/>
          </a:stretch>
        </p:blipFill>
        <p:spPr>
          <a:xfrm>
            <a:off x="2779137" y="2025750"/>
            <a:ext cx="3585725" cy="2388550"/>
          </a:xfrm>
          <a:prstGeom prst="rect">
            <a:avLst/>
          </a:prstGeom>
          <a:noFill/>
          <a:ln w="76200" cap="flat" cmpd="sng">
            <a:solidFill>
              <a:schemeClr val="lt1"/>
            </a:solidFill>
            <a:prstDash val="solid"/>
            <a:round/>
            <a:headEnd type="none" w="sm" len="sm"/>
            <a:tailEnd type="none" w="sm" len="sm"/>
          </a:ln>
        </p:spPr>
      </p:pic>
      <p:sp>
        <p:nvSpPr>
          <p:cNvPr id="332" name="Google Shape;332;p48"/>
          <p:cNvSpPr txBox="1"/>
          <p:nvPr/>
        </p:nvSpPr>
        <p:spPr>
          <a:xfrm>
            <a:off x="835800" y="1148550"/>
            <a:ext cx="7472400" cy="8772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4000" dirty="0">
                <a:solidFill>
                  <a:schemeClr val="lt1"/>
                </a:solidFill>
                <a:latin typeface="Calibri"/>
                <a:ea typeface="Calibri"/>
                <a:cs typeface="Calibri"/>
                <a:sym typeface="Calibri"/>
              </a:rPr>
              <a:t> </a:t>
            </a:r>
            <a:r>
              <a:rPr lang="en" sz="4500" dirty="0">
                <a:solidFill>
                  <a:schemeClr val="lt1"/>
                </a:solidFill>
                <a:latin typeface="Bangers"/>
                <a:ea typeface="Bangers"/>
                <a:cs typeface="Bangers"/>
                <a:sym typeface="Bangers"/>
              </a:rPr>
              <a:t>What is Superman's dad's name?</a:t>
            </a:r>
            <a:endParaRPr sz="4500" dirty="0">
              <a:solidFill>
                <a:schemeClr val="lt1"/>
              </a:solidFill>
              <a:latin typeface="Bangers"/>
              <a:ea typeface="Bangers"/>
              <a:cs typeface="Bangers"/>
              <a:sym typeface="Bangers"/>
            </a:endParaRPr>
          </a:p>
        </p:txBody>
      </p:sp>
      <p:sp>
        <p:nvSpPr>
          <p:cNvPr id="2" name="Title 1" hidden="1"/>
          <p:cNvSpPr>
            <a:spLocks noGrp="1"/>
          </p:cNvSpPr>
          <p:nvPr>
            <p:ph type="title"/>
          </p:nvPr>
        </p:nvSpPr>
        <p:spPr/>
        <p:txBody>
          <a:bodyPr/>
          <a:lstStyle/>
          <a:p>
            <a:r>
              <a:rPr lang="en-US" dirty="0"/>
              <a:t> What is Superman's dad's name?</a:t>
            </a:r>
            <a:br>
              <a:rPr lang="en-US" dirty="0"/>
            </a:br>
            <a:endParaRPr lang="en-CA"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30C20"/>
        </a:solidFill>
        <a:effectLst/>
      </p:bgPr>
    </p:bg>
    <p:spTree>
      <p:nvGrpSpPr>
        <p:cNvPr id="1" name="Shape 83"/>
        <p:cNvGrpSpPr/>
        <p:nvPr/>
      </p:nvGrpSpPr>
      <p:grpSpPr>
        <a:xfrm>
          <a:off x="0" y="0"/>
          <a:ext cx="0" cy="0"/>
          <a:chOff x="0" y="0"/>
          <a:chExt cx="0" cy="0"/>
        </a:xfrm>
      </p:grpSpPr>
      <p:sp>
        <p:nvSpPr>
          <p:cNvPr id="85" name="Google Shape;85;p22"/>
          <p:cNvSpPr txBox="1"/>
          <p:nvPr/>
        </p:nvSpPr>
        <p:spPr>
          <a:xfrm>
            <a:off x="961200" y="3673500"/>
            <a:ext cx="7221600" cy="892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300">
                <a:solidFill>
                  <a:schemeClr val="lt1"/>
                </a:solidFill>
                <a:latin typeface="Open Sans"/>
                <a:ea typeface="Open Sans"/>
                <a:cs typeface="Open Sans"/>
                <a:sym typeface="Open Sans"/>
              </a:rPr>
              <a:t>Get ready to use the hint in the questions to figure out who the superhero is!</a:t>
            </a:r>
            <a:endParaRPr sz="2300">
              <a:solidFill>
                <a:schemeClr val="lt1"/>
              </a:solidFill>
              <a:latin typeface="Open Sans"/>
              <a:ea typeface="Open Sans"/>
              <a:cs typeface="Open Sans"/>
              <a:sym typeface="Open Sans"/>
            </a:endParaRPr>
          </a:p>
        </p:txBody>
      </p:sp>
      <p:sp>
        <p:nvSpPr>
          <p:cNvPr id="84" name="Google Shape;84;p22"/>
          <p:cNvSpPr txBox="1"/>
          <p:nvPr/>
        </p:nvSpPr>
        <p:spPr>
          <a:xfrm>
            <a:off x="1053125" y="2871100"/>
            <a:ext cx="72216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800" dirty="0">
                <a:solidFill>
                  <a:srgbClr val="FFFFFF"/>
                </a:solidFill>
                <a:latin typeface="Bangers"/>
                <a:ea typeface="Bangers"/>
                <a:cs typeface="Bangers"/>
                <a:sym typeface="Bangers"/>
              </a:rPr>
              <a:t>Round 1: Name that Superhero </a:t>
            </a:r>
            <a:endParaRPr sz="4800" dirty="0">
              <a:solidFill>
                <a:srgbClr val="FFFFFF"/>
              </a:solidFill>
              <a:latin typeface="Bangers"/>
              <a:ea typeface="Bangers"/>
              <a:cs typeface="Bangers"/>
              <a:sym typeface="Bangers"/>
            </a:endParaRPr>
          </a:p>
        </p:txBody>
      </p:sp>
      <p:sp>
        <p:nvSpPr>
          <p:cNvPr id="5" name="Title 4" hidden="1"/>
          <p:cNvSpPr>
            <a:spLocks noGrp="1"/>
          </p:cNvSpPr>
          <p:nvPr>
            <p:ph type="title"/>
          </p:nvPr>
        </p:nvSpPr>
        <p:spPr/>
        <p:txBody>
          <a:bodyPr/>
          <a:lstStyle/>
          <a:p>
            <a:r>
              <a:rPr lang="en-CA" dirty="0" smtClean="0"/>
              <a:t>Round 1: Name that Superhero</a:t>
            </a:r>
            <a:endParaRPr lang="en-CA"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41"/>
        <p:cNvGrpSpPr/>
        <p:nvPr/>
      </p:nvGrpSpPr>
      <p:grpSpPr>
        <a:xfrm>
          <a:off x="0" y="0"/>
          <a:ext cx="0" cy="0"/>
          <a:chOff x="0" y="0"/>
          <a:chExt cx="0" cy="0"/>
        </a:xfrm>
      </p:grpSpPr>
      <p:sp>
        <p:nvSpPr>
          <p:cNvPr id="343" name="Google Shape;343;p49"/>
          <p:cNvSpPr/>
          <p:nvPr/>
        </p:nvSpPr>
        <p:spPr>
          <a:xfrm>
            <a:off x="4714138" y="5351750"/>
            <a:ext cx="3378600" cy="476400"/>
          </a:xfrm>
          <a:prstGeom prst="rect">
            <a:avLst/>
          </a:prstGeom>
          <a:gradFill>
            <a:gsLst>
              <a:gs pos="0">
                <a:srgbClr val="1077D2"/>
              </a:gs>
              <a:gs pos="100000">
                <a:srgbClr val="09315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D. Inhaled Nuclear Fumes </a:t>
            </a:r>
            <a:endParaRPr sz="1900">
              <a:solidFill>
                <a:schemeClr val="lt1"/>
              </a:solidFill>
              <a:latin typeface="Bangers"/>
              <a:ea typeface="Bangers"/>
              <a:cs typeface="Bangers"/>
              <a:sym typeface="Bangers"/>
            </a:endParaRPr>
          </a:p>
        </p:txBody>
      </p:sp>
      <p:sp>
        <p:nvSpPr>
          <p:cNvPr id="345" name="Google Shape;345;p49"/>
          <p:cNvSpPr/>
          <p:nvPr/>
        </p:nvSpPr>
        <p:spPr>
          <a:xfrm>
            <a:off x="1051263" y="5351750"/>
            <a:ext cx="3378600" cy="476400"/>
          </a:xfrm>
          <a:prstGeom prst="rect">
            <a:avLst/>
          </a:prstGeom>
          <a:gradFill>
            <a:gsLst>
              <a:gs pos="0">
                <a:srgbClr val="DB0000"/>
              </a:gs>
              <a:gs pos="100000">
                <a:srgbClr val="54030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C.  Born with It </a:t>
            </a:r>
            <a:endParaRPr sz="1900">
              <a:solidFill>
                <a:schemeClr val="lt1"/>
              </a:solidFill>
              <a:latin typeface="Bangers"/>
              <a:ea typeface="Bangers"/>
              <a:cs typeface="Bangers"/>
              <a:sym typeface="Bangers"/>
            </a:endParaRPr>
          </a:p>
        </p:txBody>
      </p:sp>
      <p:sp>
        <p:nvSpPr>
          <p:cNvPr id="344" name="Google Shape;344;p49"/>
          <p:cNvSpPr/>
          <p:nvPr/>
        </p:nvSpPr>
        <p:spPr>
          <a:xfrm>
            <a:off x="4714138" y="4676475"/>
            <a:ext cx="3378600" cy="476400"/>
          </a:xfrm>
          <a:prstGeom prst="rect">
            <a:avLst/>
          </a:prstGeom>
          <a:gradFill>
            <a:gsLst>
              <a:gs pos="0">
                <a:srgbClr val="4E29AA"/>
              </a:gs>
              <a:gs pos="100000">
                <a:srgbClr val="1E123D"/>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B. Bitten by a Spider</a:t>
            </a:r>
            <a:endParaRPr sz="1900">
              <a:solidFill>
                <a:schemeClr val="lt1"/>
              </a:solidFill>
              <a:latin typeface="Bangers"/>
              <a:ea typeface="Bangers"/>
              <a:cs typeface="Bangers"/>
              <a:sym typeface="Bangers"/>
            </a:endParaRPr>
          </a:p>
        </p:txBody>
      </p:sp>
      <p:sp>
        <p:nvSpPr>
          <p:cNvPr id="346" name="Google Shape;346;p49"/>
          <p:cNvSpPr/>
          <p:nvPr/>
        </p:nvSpPr>
        <p:spPr>
          <a:xfrm>
            <a:off x="1051263" y="4676475"/>
            <a:ext cx="3378600" cy="476400"/>
          </a:xfrm>
          <a:prstGeom prst="rect">
            <a:avLst/>
          </a:prstGeom>
          <a:gradFill>
            <a:gsLst>
              <a:gs pos="0">
                <a:srgbClr val="51AB2A"/>
              </a:gs>
              <a:gs pos="100000">
                <a:srgbClr val="203E1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A. Struck by Lightning </a:t>
            </a:r>
            <a:endParaRPr sz="1900">
              <a:solidFill>
                <a:schemeClr val="lt1"/>
              </a:solidFill>
              <a:latin typeface="Bangers"/>
              <a:ea typeface="Bangers"/>
              <a:cs typeface="Bangers"/>
              <a:sym typeface="Bangers"/>
            </a:endParaRPr>
          </a:p>
        </p:txBody>
      </p:sp>
      <p:pic>
        <p:nvPicPr>
          <p:cNvPr id="347" name="Google Shape;347;p49" descr="The Flash series premiere recap: Season 1, Episode 1 | EW.com"/>
          <p:cNvPicPr preferRelativeResize="0"/>
          <p:nvPr/>
        </p:nvPicPr>
        <p:blipFill rotWithShape="1">
          <a:blip r:embed="rId3">
            <a:alphaModFix/>
          </a:blip>
          <a:srcRect/>
          <a:stretch/>
        </p:blipFill>
        <p:spPr>
          <a:xfrm>
            <a:off x="2925424" y="2448125"/>
            <a:ext cx="3293175" cy="1961750"/>
          </a:xfrm>
          <a:prstGeom prst="rect">
            <a:avLst/>
          </a:prstGeom>
          <a:noFill/>
          <a:ln w="76200" cap="flat" cmpd="sng">
            <a:solidFill>
              <a:schemeClr val="lt1"/>
            </a:solidFill>
            <a:prstDash val="solid"/>
            <a:round/>
            <a:headEnd type="none" w="sm" len="sm"/>
            <a:tailEnd type="none" w="sm" len="sm"/>
          </a:ln>
        </p:spPr>
      </p:pic>
      <p:sp>
        <p:nvSpPr>
          <p:cNvPr id="342" name="Google Shape;342;p49"/>
          <p:cNvSpPr txBox="1"/>
          <p:nvPr/>
        </p:nvSpPr>
        <p:spPr>
          <a:xfrm>
            <a:off x="835800" y="998125"/>
            <a:ext cx="7472400" cy="1442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3300" dirty="0">
                <a:solidFill>
                  <a:schemeClr val="lt1"/>
                </a:solidFill>
                <a:latin typeface="Calibri"/>
                <a:ea typeface="Calibri"/>
                <a:cs typeface="Calibri"/>
                <a:sym typeface="Calibri"/>
              </a:rPr>
              <a:t> </a:t>
            </a:r>
            <a:r>
              <a:rPr lang="en" sz="3800" dirty="0">
                <a:solidFill>
                  <a:schemeClr val="lt1"/>
                </a:solidFill>
                <a:latin typeface="Bangers"/>
                <a:ea typeface="Bangers"/>
                <a:cs typeface="Bangers"/>
                <a:sym typeface="Bangers"/>
              </a:rPr>
              <a:t>How did the original Flash get his powers?</a:t>
            </a:r>
            <a:endParaRPr sz="3800" dirty="0">
              <a:solidFill>
                <a:schemeClr val="lt1"/>
              </a:solidFill>
              <a:latin typeface="Bangers"/>
              <a:ea typeface="Bangers"/>
              <a:cs typeface="Bangers"/>
              <a:sym typeface="Bangers"/>
            </a:endParaRPr>
          </a:p>
        </p:txBody>
      </p:sp>
      <p:sp>
        <p:nvSpPr>
          <p:cNvPr id="2" name="Title 1" hidden="1"/>
          <p:cNvSpPr>
            <a:spLocks noGrp="1"/>
          </p:cNvSpPr>
          <p:nvPr>
            <p:ph type="title"/>
          </p:nvPr>
        </p:nvSpPr>
        <p:spPr/>
        <p:txBody>
          <a:bodyPr/>
          <a:lstStyle/>
          <a:p>
            <a:r>
              <a:rPr lang="en-US" dirty="0"/>
              <a:t> How did the original Flash get his powers?</a:t>
            </a:r>
            <a:br>
              <a:rPr lang="en-US" dirty="0"/>
            </a:br>
            <a:endParaRPr lang="en-CA"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51"/>
        <p:cNvGrpSpPr/>
        <p:nvPr/>
      </p:nvGrpSpPr>
      <p:grpSpPr>
        <a:xfrm>
          <a:off x="0" y="0"/>
          <a:ext cx="0" cy="0"/>
          <a:chOff x="0" y="0"/>
          <a:chExt cx="0" cy="0"/>
        </a:xfrm>
      </p:grpSpPr>
      <p:sp>
        <p:nvSpPr>
          <p:cNvPr id="353" name="Google Shape;353;p50"/>
          <p:cNvSpPr/>
          <p:nvPr/>
        </p:nvSpPr>
        <p:spPr>
          <a:xfrm>
            <a:off x="4714138" y="5351750"/>
            <a:ext cx="3378600" cy="476400"/>
          </a:xfrm>
          <a:prstGeom prst="rect">
            <a:avLst/>
          </a:prstGeom>
          <a:gradFill>
            <a:gsLst>
              <a:gs pos="0">
                <a:srgbClr val="51AB2A"/>
              </a:gs>
              <a:gs pos="100000">
                <a:srgbClr val="203E1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D. ALbert Wayne</a:t>
            </a:r>
            <a:endParaRPr sz="1900">
              <a:solidFill>
                <a:schemeClr val="lt1"/>
              </a:solidFill>
              <a:latin typeface="Bangers"/>
              <a:ea typeface="Bangers"/>
              <a:cs typeface="Bangers"/>
              <a:sym typeface="Bangers"/>
            </a:endParaRPr>
          </a:p>
        </p:txBody>
      </p:sp>
      <p:sp>
        <p:nvSpPr>
          <p:cNvPr id="355" name="Google Shape;355;p50"/>
          <p:cNvSpPr/>
          <p:nvPr/>
        </p:nvSpPr>
        <p:spPr>
          <a:xfrm>
            <a:off x="1051263" y="5351750"/>
            <a:ext cx="3378600" cy="476400"/>
          </a:xfrm>
          <a:prstGeom prst="rect">
            <a:avLst/>
          </a:prstGeom>
          <a:gradFill>
            <a:gsLst>
              <a:gs pos="0">
                <a:srgbClr val="DB0000"/>
              </a:gs>
              <a:gs pos="100000">
                <a:srgbClr val="54030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C.  Alfred PennyWatch</a:t>
            </a:r>
            <a:endParaRPr sz="1900">
              <a:solidFill>
                <a:schemeClr val="lt1"/>
              </a:solidFill>
              <a:latin typeface="Bangers"/>
              <a:ea typeface="Bangers"/>
              <a:cs typeface="Bangers"/>
              <a:sym typeface="Bangers"/>
            </a:endParaRPr>
          </a:p>
        </p:txBody>
      </p:sp>
      <p:sp>
        <p:nvSpPr>
          <p:cNvPr id="354" name="Google Shape;354;p50"/>
          <p:cNvSpPr/>
          <p:nvPr/>
        </p:nvSpPr>
        <p:spPr>
          <a:xfrm>
            <a:off x="4714138" y="4676475"/>
            <a:ext cx="3378600" cy="476400"/>
          </a:xfrm>
          <a:prstGeom prst="rect">
            <a:avLst/>
          </a:prstGeom>
          <a:gradFill>
            <a:gsLst>
              <a:gs pos="0">
                <a:srgbClr val="4E29AA"/>
              </a:gs>
              <a:gs pos="100000">
                <a:srgbClr val="1E123D"/>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B. Albert Pennyworth</a:t>
            </a:r>
            <a:endParaRPr sz="1900">
              <a:solidFill>
                <a:schemeClr val="lt1"/>
              </a:solidFill>
              <a:latin typeface="Bangers"/>
              <a:ea typeface="Bangers"/>
              <a:cs typeface="Bangers"/>
              <a:sym typeface="Bangers"/>
            </a:endParaRPr>
          </a:p>
        </p:txBody>
      </p:sp>
      <p:sp>
        <p:nvSpPr>
          <p:cNvPr id="356" name="Google Shape;356;p50"/>
          <p:cNvSpPr/>
          <p:nvPr/>
        </p:nvSpPr>
        <p:spPr>
          <a:xfrm>
            <a:off x="1051263" y="4676475"/>
            <a:ext cx="3378600" cy="476400"/>
          </a:xfrm>
          <a:prstGeom prst="rect">
            <a:avLst/>
          </a:prstGeom>
          <a:gradFill>
            <a:gsLst>
              <a:gs pos="0">
                <a:srgbClr val="1077D2"/>
              </a:gs>
              <a:gs pos="100000">
                <a:srgbClr val="09315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A. Alfred PennyWorth</a:t>
            </a:r>
            <a:endParaRPr sz="1900">
              <a:solidFill>
                <a:schemeClr val="lt1"/>
              </a:solidFill>
              <a:latin typeface="Bangers"/>
              <a:ea typeface="Bangers"/>
              <a:cs typeface="Bangers"/>
              <a:sym typeface="Bangers"/>
            </a:endParaRPr>
          </a:p>
        </p:txBody>
      </p:sp>
      <p:pic>
        <p:nvPicPr>
          <p:cNvPr id="357" name="Google Shape;357;p50" descr="Alfred Pennyworth&amp;#39;s Entire Batman Backstory Explained"/>
          <p:cNvPicPr preferRelativeResize="0"/>
          <p:nvPr/>
        </p:nvPicPr>
        <p:blipFill>
          <a:blip r:embed="rId3">
            <a:alphaModFix/>
          </a:blip>
          <a:stretch>
            <a:fillRect/>
          </a:stretch>
        </p:blipFill>
        <p:spPr>
          <a:xfrm>
            <a:off x="2570175" y="2101750"/>
            <a:ext cx="4003651" cy="2252050"/>
          </a:xfrm>
          <a:prstGeom prst="rect">
            <a:avLst/>
          </a:prstGeom>
          <a:noFill/>
          <a:ln w="76200" cap="flat" cmpd="sng">
            <a:solidFill>
              <a:schemeClr val="lt1"/>
            </a:solidFill>
            <a:prstDash val="solid"/>
            <a:round/>
            <a:headEnd type="none" w="sm" len="sm"/>
            <a:tailEnd type="none" w="sm" len="sm"/>
          </a:ln>
        </p:spPr>
      </p:pic>
      <p:sp>
        <p:nvSpPr>
          <p:cNvPr id="352" name="Google Shape;352;p50"/>
          <p:cNvSpPr txBox="1"/>
          <p:nvPr/>
        </p:nvSpPr>
        <p:spPr>
          <a:xfrm>
            <a:off x="835800" y="1173650"/>
            <a:ext cx="7472400" cy="815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3600" dirty="0">
                <a:solidFill>
                  <a:schemeClr val="lt1"/>
                </a:solidFill>
                <a:latin typeface="Calibri"/>
                <a:ea typeface="Calibri"/>
                <a:cs typeface="Calibri"/>
                <a:sym typeface="Calibri"/>
              </a:rPr>
              <a:t> </a:t>
            </a:r>
            <a:r>
              <a:rPr lang="en" sz="4100" dirty="0">
                <a:solidFill>
                  <a:schemeClr val="lt1"/>
                </a:solidFill>
                <a:latin typeface="Bangers"/>
                <a:ea typeface="Bangers"/>
                <a:cs typeface="Bangers"/>
                <a:sym typeface="Bangers"/>
              </a:rPr>
              <a:t>What is the name of Batman's butler?</a:t>
            </a:r>
            <a:endParaRPr sz="4100" dirty="0">
              <a:solidFill>
                <a:schemeClr val="lt1"/>
              </a:solidFill>
              <a:latin typeface="Bangers"/>
              <a:ea typeface="Bangers"/>
              <a:cs typeface="Bangers"/>
              <a:sym typeface="Bangers"/>
            </a:endParaRPr>
          </a:p>
        </p:txBody>
      </p:sp>
      <p:sp>
        <p:nvSpPr>
          <p:cNvPr id="2" name="Title 1" hidden="1"/>
          <p:cNvSpPr>
            <a:spLocks noGrp="1"/>
          </p:cNvSpPr>
          <p:nvPr>
            <p:ph type="title"/>
          </p:nvPr>
        </p:nvSpPr>
        <p:spPr/>
        <p:txBody>
          <a:bodyPr/>
          <a:lstStyle/>
          <a:p>
            <a:r>
              <a:rPr lang="en-US" dirty="0"/>
              <a:t> What is the name of Batman's butler?</a:t>
            </a:r>
            <a:br>
              <a:rPr lang="en-US" dirty="0"/>
            </a:br>
            <a:endParaRPr lang="en-CA"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61"/>
        <p:cNvGrpSpPr/>
        <p:nvPr/>
      </p:nvGrpSpPr>
      <p:grpSpPr>
        <a:xfrm>
          <a:off x="0" y="0"/>
          <a:ext cx="0" cy="0"/>
          <a:chOff x="0" y="0"/>
          <a:chExt cx="0" cy="0"/>
        </a:xfrm>
      </p:grpSpPr>
      <p:sp>
        <p:nvSpPr>
          <p:cNvPr id="363" name="Google Shape;363;p51"/>
          <p:cNvSpPr/>
          <p:nvPr/>
        </p:nvSpPr>
        <p:spPr>
          <a:xfrm>
            <a:off x="4714138" y="5351750"/>
            <a:ext cx="3378600" cy="476400"/>
          </a:xfrm>
          <a:prstGeom prst="rect">
            <a:avLst/>
          </a:prstGeom>
          <a:gradFill>
            <a:gsLst>
              <a:gs pos="0">
                <a:srgbClr val="51AB2A"/>
              </a:gs>
              <a:gs pos="100000">
                <a:srgbClr val="203E1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D. Barry Allen</a:t>
            </a:r>
            <a:endParaRPr sz="1900">
              <a:solidFill>
                <a:schemeClr val="lt1"/>
              </a:solidFill>
              <a:latin typeface="Bangers"/>
              <a:ea typeface="Bangers"/>
              <a:cs typeface="Bangers"/>
              <a:sym typeface="Bangers"/>
            </a:endParaRPr>
          </a:p>
        </p:txBody>
      </p:sp>
      <p:sp>
        <p:nvSpPr>
          <p:cNvPr id="365" name="Google Shape;365;p51"/>
          <p:cNvSpPr/>
          <p:nvPr/>
        </p:nvSpPr>
        <p:spPr>
          <a:xfrm>
            <a:off x="1051263" y="5351750"/>
            <a:ext cx="3378600" cy="476400"/>
          </a:xfrm>
          <a:prstGeom prst="rect">
            <a:avLst/>
          </a:prstGeom>
          <a:gradFill>
            <a:gsLst>
              <a:gs pos="0">
                <a:srgbClr val="4E29AA"/>
              </a:gs>
              <a:gs pos="100000">
                <a:srgbClr val="1E123D"/>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C.  Hal Jordan</a:t>
            </a:r>
            <a:endParaRPr sz="1900">
              <a:solidFill>
                <a:schemeClr val="lt1"/>
              </a:solidFill>
              <a:latin typeface="Bangers"/>
              <a:ea typeface="Bangers"/>
              <a:cs typeface="Bangers"/>
              <a:sym typeface="Bangers"/>
            </a:endParaRPr>
          </a:p>
        </p:txBody>
      </p:sp>
      <p:sp>
        <p:nvSpPr>
          <p:cNvPr id="364" name="Google Shape;364;p51"/>
          <p:cNvSpPr/>
          <p:nvPr/>
        </p:nvSpPr>
        <p:spPr>
          <a:xfrm>
            <a:off x="4714138" y="4676475"/>
            <a:ext cx="3378600" cy="476400"/>
          </a:xfrm>
          <a:prstGeom prst="rect">
            <a:avLst/>
          </a:prstGeom>
          <a:gradFill>
            <a:gsLst>
              <a:gs pos="0">
                <a:srgbClr val="DB0000"/>
              </a:gs>
              <a:gs pos="100000">
                <a:srgbClr val="54030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B. Clark Kent</a:t>
            </a:r>
            <a:endParaRPr sz="1900">
              <a:solidFill>
                <a:schemeClr val="lt1"/>
              </a:solidFill>
              <a:latin typeface="Bangers"/>
              <a:ea typeface="Bangers"/>
              <a:cs typeface="Bangers"/>
              <a:sym typeface="Bangers"/>
            </a:endParaRPr>
          </a:p>
        </p:txBody>
      </p:sp>
      <p:sp>
        <p:nvSpPr>
          <p:cNvPr id="366" name="Google Shape;366;p51"/>
          <p:cNvSpPr/>
          <p:nvPr/>
        </p:nvSpPr>
        <p:spPr>
          <a:xfrm>
            <a:off x="1051263" y="4676475"/>
            <a:ext cx="3378600" cy="476400"/>
          </a:xfrm>
          <a:prstGeom prst="rect">
            <a:avLst/>
          </a:prstGeom>
          <a:gradFill>
            <a:gsLst>
              <a:gs pos="0">
                <a:srgbClr val="1077D2"/>
              </a:gs>
              <a:gs pos="100000">
                <a:srgbClr val="09315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A. Arthur Curry</a:t>
            </a:r>
            <a:endParaRPr sz="1900">
              <a:solidFill>
                <a:schemeClr val="lt1"/>
              </a:solidFill>
              <a:latin typeface="Bangers"/>
              <a:ea typeface="Bangers"/>
              <a:cs typeface="Bangers"/>
              <a:sym typeface="Bangers"/>
            </a:endParaRPr>
          </a:p>
        </p:txBody>
      </p:sp>
      <p:pic>
        <p:nvPicPr>
          <p:cNvPr id="367" name="Google Shape;367;p51" descr="Aquaman 2: Jason Momoa&amp;#39;s New Suit Makes Big Changes to Hero&amp;#39;s Look | Den of  Geek"/>
          <p:cNvPicPr preferRelativeResize="0"/>
          <p:nvPr/>
        </p:nvPicPr>
        <p:blipFill>
          <a:blip r:embed="rId3">
            <a:alphaModFix/>
          </a:blip>
          <a:stretch>
            <a:fillRect/>
          </a:stretch>
        </p:blipFill>
        <p:spPr>
          <a:xfrm>
            <a:off x="2540925" y="2089850"/>
            <a:ext cx="4062151" cy="2284951"/>
          </a:xfrm>
          <a:prstGeom prst="rect">
            <a:avLst/>
          </a:prstGeom>
          <a:noFill/>
          <a:ln w="76200" cap="flat" cmpd="sng">
            <a:solidFill>
              <a:srgbClr val="FFFFFF"/>
            </a:solidFill>
            <a:prstDash val="solid"/>
            <a:round/>
            <a:headEnd type="none" w="sm" len="sm"/>
            <a:tailEnd type="none" w="sm" len="sm"/>
          </a:ln>
        </p:spPr>
      </p:pic>
      <p:sp>
        <p:nvSpPr>
          <p:cNvPr id="362" name="Google Shape;362;p51"/>
          <p:cNvSpPr txBox="1"/>
          <p:nvPr/>
        </p:nvSpPr>
        <p:spPr>
          <a:xfrm>
            <a:off x="835800" y="1173650"/>
            <a:ext cx="7472400" cy="815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3600" dirty="0">
                <a:solidFill>
                  <a:schemeClr val="lt1"/>
                </a:solidFill>
                <a:latin typeface="Calibri"/>
                <a:ea typeface="Calibri"/>
                <a:cs typeface="Calibri"/>
                <a:sym typeface="Calibri"/>
              </a:rPr>
              <a:t> </a:t>
            </a:r>
            <a:r>
              <a:rPr lang="en" sz="4100" dirty="0">
                <a:solidFill>
                  <a:schemeClr val="lt1"/>
                </a:solidFill>
                <a:latin typeface="Bangers"/>
                <a:ea typeface="Bangers"/>
                <a:cs typeface="Bangers"/>
                <a:sym typeface="Bangers"/>
              </a:rPr>
              <a:t>What is Aquaman's real name?</a:t>
            </a:r>
            <a:endParaRPr sz="4100" dirty="0">
              <a:solidFill>
                <a:schemeClr val="lt1"/>
              </a:solidFill>
              <a:latin typeface="Bangers"/>
              <a:ea typeface="Bangers"/>
              <a:cs typeface="Bangers"/>
              <a:sym typeface="Bangers"/>
            </a:endParaRPr>
          </a:p>
        </p:txBody>
      </p:sp>
      <p:sp>
        <p:nvSpPr>
          <p:cNvPr id="2" name="Title 1" hidden="1"/>
          <p:cNvSpPr>
            <a:spLocks noGrp="1"/>
          </p:cNvSpPr>
          <p:nvPr>
            <p:ph type="title"/>
          </p:nvPr>
        </p:nvSpPr>
        <p:spPr/>
        <p:txBody>
          <a:bodyPr/>
          <a:lstStyle/>
          <a:p>
            <a:r>
              <a:rPr lang="en-US" dirty="0"/>
              <a:t> What is </a:t>
            </a:r>
            <a:r>
              <a:rPr lang="en-US" dirty="0" err="1"/>
              <a:t>Aquaman's</a:t>
            </a:r>
            <a:r>
              <a:rPr lang="en-US" dirty="0"/>
              <a:t> real name?</a:t>
            </a:r>
            <a:br>
              <a:rPr lang="en-US" dirty="0"/>
            </a:br>
            <a:endParaRPr lang="en-CA"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71"/>
        <p:cNvGrpSpPr/>
        <p:nvPr/>
      </p:nvGrpSpPr>
      <p:grpSpPr>
        <a:xfrm>
          <a:off x="0" y="0"/>
          <a:ext cx="0" cy="0"/>
          <a:chOff x="0" y="0"/>
          <a:chExt cx="0" cy="0"/>
        </a:xfrm>
      </p:grpSpPr>
      <p:sp>
        <p:nvSpPr>
          <p:cNvPr id="373" name="Google Shape;373;p52"/>
          <p:cNvSpPr/>
          <p:nvPr/>
        </p:nvSpPr>
        <p:spPr>
          <a:xfrm>
            <a:off x="4714138" y="5351750"/>
            <a:ext cx="3378600" cy="476400"/>
          </a:xfrm>
          <a:prstGeom prst="rect">
            <a:avLst/>
          </a:prstGeom>
          <a:gradFill>
            <a:gsLst>
              <a:gs pos="0">
                <a:srgbClr val="51AB2A"/>
              </a:gs>
              <a:gs pos="100000">
                <a:srgbClr val="203E1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D. MidGard</a:t>
            </a:r>
            <a:endParaRPr sz="1900">
              <a:solidFill>
                <a:schemeClr val="lt1"/>
              </a:solidFill>
              <a:latin typeface="Bangers"/>
              <a:ea typeface="Bangers"/>
              <a:cs typeface="Bangers"/>
              <a:sym typeface="Bangers"/>
            </a:endParaRPr>
          </a:p>
        </p:txBody>
      </p:sp>
      <p:sp>
        <p:nvSpPr>
          <p:cNvPr id="375" name="Google Shape;375;p52"/>
          <p:cNvSpPr/>
          <p:nvPr/>
        </p:nvSpPr>
        <p:spPr>
          <a:xfrm>
            <a:off x="1051263" y="5351750"/>
            <a:ext cx="3378600" cy="476400"/>
          </a:xfrm>
          <a:prstGeom prst="rect">
            <a:avLst/>
          </a:prstGeom>
          <a:gradFill>
            <a:gsLst>
              <a:gs pos="0">
                <a:srgbClr val="1077D2"/>
              </a:gs>
              <a:gs pos="100000">
                <a:srgbClr val="09315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C.  Xandar</a:t>
            </a:r>
            <a:endParaRPr sz="1900">
              <a:solidFill>
                <a:schemeClr val="lt1"/>
              </a:solidFill>
              <a:latin typeface="Bangers"/>
              <a:ea typeface="Bangers"/>
              <a:cs typeface="Bangers"/>
              <a:sym typeface="Bangers"/>
            </a:endParaRPr>
          </a:p>
        </p:txBody>
      </p:sp>
      <p:sp>
        <p:nvSpPr>
          <p:cNvPr id="374" name="Google Shape;374;p52"/>
          <p:cNvSpPr/>
          <p:nvPr/>
        </p:nvSpPr>
        <p:spPr>
          <a:xfrm>
            <a:off x="4714138" y="4676475"/>
            <a:ext cx="3378600" cy="476400"/>
          </a:xfrm>
          <a:prstGeom prst="rect">
            <a:avLst/>
          </a:prstGeom>
          <a:gradFill>
            <a:gsLst>
              <a:gs pos="0">
                <a:srgbClr val="DB0000"/>
              </a:gs>
              <a:gs pos="100000">
                <a:srgbClr val="54030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B. Krypton</a:t>
            </a:r>
            <a:endParaRPr sz="1900">
              <a:solidFill>
                <a:schemeClr val="lt1"/>
              </a:solidFill>
              <a:latin typeface="Bangers"/>
              <a:ea typeface="Bangers"/>
              <a:cs typeface="Bangers"/>
              <a:sym typeface="Bangers"/>
            </a:endParaRPr>
          </a:p>
        </p:txBody>
      </p:sp>
      <p:sp>
        <p:nvSpPr>
          <p:cNvPr id="376" name="Google Shape;376;p52"/>
          <p:cNvSpPr/>
          <p:nvPr/>
        </p:nvSpPr>
        <p:spPr>
          <a:xfrm>
            <a:off x="1051263" y="4676475"/>
            <a:ext cx="3378600" cy="476400"/>
          </a:xfrm>
          <a:prstGeom prst="rect">
            <a:avLst/>
          </a:prstGeom>
          <a:gradFill>
            <a:gsLst>
              <a:gs pos="0">
                <a:srgbClr val="4E29AA"/>
              </a:gs>
              <a:gs pos="100000">
                <a:srgbClr val="1E123D"/>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A. Asgard</a:t>
            </a:r>
            <a:endParaRPr sz="1900">
              <a:solidFill>
                <a:schemeClr val="lt1"/>
              </a:solidFill>
              <a:latin typeface="Bangers"/>
              <a:ea typeface="Bangers"/>
              <a:cs typeface="Bangers"/>
              <a:sym typeface="Bangers"/>
            </a:endParaRPr>
          </a:p>
        </p:txBody>
      </p:sp>
      <p:pic>
        <p:nvPicPr>
          <p:cNvPr id="377" name="Google Shape;377;p52" descr="Krypton Reveals How Superman&amp;#39;s Home World Was Destroyed | CBR"/>
          <p:cNvPicPr preferRelativeResize="0"/>
          <p:nvPr/>
        </p:nvPicPr>
        <p:blipFill>
          <a:blip r:embed="rId3">
            <a:alphaModFix/>
          </a:blip>
          <a:stretch>
            <a:fillRect/>
          </a:stretch>
        </p:blipFill>
        <p:spPr>
          <a:xfrm>
            <a:off x="2559725" y="1989350"/>
            <a:ext cx="4024526" cy="2361199"/>
          </a:xfrm>
          <a:prstGeom prst="rect">
            <a:avLst/>
          </a:prstGeom>
          <a:noFill/>
          <a:ln w="76200" cap="flat" cmpd="sng">
            <a:solidFill>
              <a:schemeClr val="lt1"/>
            </a:solidFill>
            <a:prstDash val="solid"/>
            <a:round/>
            <a:headEnd type="none" w="sm" len="sm"/>
            <a:tailEnd type="none" w="sm" len="sm"/>
          </a:ln>
        </p:spPr>
      </p:pic>
      <p:sp>
        <p:nvSpPr>
          <p:cNvPr id="372" name="Google Shape;372;p52"/>
          <p:cNvSpPr txBox="1"/>
          <p:nvPr/>
        </p:nvSpPr>
        <p:spPr>
          <a:xfrm>
            <a:off x="835800" y="1173650"/>
            <a:ext cx="7472400" cy="815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3600" dirty="0">
                <a:solidFill>
                  <a:schemeClr val="lt1"/>
                </a:solidFill>
                <a:latin typeface="Calibri"/>
                <a:ea typeface="Calibri"/>
                <a:cs typeface="Calibri"/>
                <a:sym typeface="Calibri"/>
              </a:rPr>
              <a:t> </a:t>
            </a:r>
            <a:r>
              <a:rPr lang="en" sz="4100" dirty="0">
                <a:solidFill>
                  <a:schemeClr val="lt1"/>
                </a:solidFill>
                <a:latin typeface="Bangers"/>
                <a:ea typeface="Bangers"/>
                <a:cs typeface="Bangers"/>
                <a:sym typeface="Bangers"/>
              </a:rPr>
              <a:t>Where is Superman's home?</a:t>
            </a:r>
            <a:endParaRPr sz="4100" dirty="0">
              <a:solidFill>
                <a:schemeClr val="lt1"/>
              </a:solidFill>
              <a:latin typeface="Bangers"/>
              <a:ea typeface="Bangers"/>
              <a:cs typeface="Bangers"/>
              <a:sym typeface="Bangers"/>
            </a:endParaRPr>
          </a:p>
        </p:txBody>
      </p:sp>
      <p:sp>
        <p:nvSpPr>
          <p:cNvPr id="2" name="Title 1" hidden="1"/>
          <p:cNvSpPr>
            <a:spLocks noGrp="1"/>
          </p:cNvSpPr>
          <p:nvPr>
            <p:ph type="title"/>
          </p:nvPr>
        </p:nvSpPr>
        <p:spPr/>
        <p:txBody>
          <a:bodyPr/>
          <a:lstStyle/>
          <a:p>
            <a:r>
              <a:rPr lang="en-CA" dirty="0"/>
              <a:t> Where is Superman's home?</a:t>
            </a:r>
            <a:br>
              <a:rPr lang="en-CA" dirty="0"/>
            </a:br>
            <a:endParaRPr lang="en-CA"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81"/>
        <p:cNvGrpSpPr/>
        <p:nvPr/>
      </p:nvGrpSpPr>
      <p:grpSpPr>
        <a:xfrm>
          <a:off x="0" y="0"/>
          <a:ext cx="0" cy="0"/>
          <a:chOff x="0" y="0"/>
          <a:chExt cx="0" cy="0"/>
        </a:xfrm>
      </p:grpSpPr>
      <p:sp>
        <p:nvSpPr>
          <p:cNvPr id="383" name="Google Shape;383;p53"/>
          <p:cNvSpPr/>
          <p:nvPr/>
        </p:nvSpPr>
        <p:spPr>
          <a:xfrm>
            <a:off x="4714138" y="5351750"/>
            <a:ext cx="3378600" cy="476400"/>
          </a:xfrm>
          <a:prstGeom prst="rect">
            <a:avLst/>
          </a:prstGeom>
          <a:gradFill>
            <a:gsLst>
              <a:gs pos="0">
                <a:srgbClr val="DB0000"/>
              </a:gs>
              <a:gs pos="100000">
                <a:srgbClr val="54030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D. The Whip of Accuracy</a:t>
            </a:r>
            <a:endParaRPr sz="1900">
              <a:solidFill>
                <a:schemeClr val="lt1"/>
              </a:solidFill>
              <a:latin typeface="Bangers"/>
              <a:ea typeface="Bangers"/>
              <a:cs typeface="Bangers"/>
              <a:sym typeface="Bangers"/>
            </a:endParaRPr>
          </a:p>
        </p:txBody>
      </p:sp>
      <p:sp>
        <p:nvSpPr>
          <p:cNvPr id="385" name="Google Shape;385;p53"/>
          <p:cNvSpPr/>
          <p:nvPr/>
        </p:nvSpPr>
        <p:spPr>
          <a:xfrm>
            <a:off x="1051263" y="5351750"/>
            <a:ext cx="3378600" cy="476400"/>
          </a:xfrm>
          <a:prstGeom prst="rect">
            <a:avLst/>
          </a:prstGeom>
          <a:gradFill>
            <a:gsLst>
              <a:gs pos="0">
                <a:srgbClr val="1077D2"/>
              </a:gs>
              <a:gs pos="100000">
                <a:srgbClr val="09315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C.  The Lasso of Truth</a:t>
            </a:r>
            <a:endParaRPr sz="1900">
              <a:solidFill>
                <a:schemeClr val="lt1"/>
              </a:solidFill>
              <a:latin typeface="Bangers"/>
              <a:ea typeface="Bangers"/>
              <a:cs typeface="Bangers"/>
              <a:sym typeface="Bangers"/>
            </a:endParaRPr>
          </a:p>
        </p:txBody>
      </p:sp>
      <p:sp>
        <p:nvSpPr>
          <p:cNvPr id="384" name="Google Shape;384;p53"/>
          <p:cNvSpPr/>
          <p:nvPr/>
        </p:nvSpPr>
        <p:spPr>
          <a:xfrm>
            <a:off x="4714138" y="4676475"/>
            <a:ext cx="3378600" cy="476400"/>
          </a:xfrm>
          <a:prstGeom prst="rect">
            <a:avLst/>
          </a:prstGeom>
          <a:gradFill>
            <a:gsLst>
              <a:gs pos="0">
                <a:srgbClr val="51AB2A"/>
              </a:gs>
              <a:gs pos="100000">
                <a:srgbClr val="203E1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B. The Lasso of Verity </a:t>
            </a:r>
            <a:endParaRPr sz="1900">
              <a:solidFill>
                <a:schemeClr val="lt1"/>
              </a:solidFill>
              <a:latin typeface="Bangers"/>
              <a:ea typeface="Bangers"/>
              <a:cs typeface="Bangers"/>
              <a:sym typeface="Bangers"/>
            </a:endParaRPr>
          </a:p>
        </p:txBody>
      </p:sp>
      <p:sp>
        <p:nvSpPr>
          <p:cNvPr id="386" name="Google Shape;386;p53"/>
          <p:cNvSpPr/>
          <p:nvPr/>
        </p:nvSpPr>
        <p:spPr>
          <a:xfrm>
            <a:off x="1051263" y="4676475"/>
            <a:ext cx="3378600" cy="476400"/>
          </a:xfrm>
          <a:prstGeom prst="rect">
            <a:avLst/>
          </a:prstGeom>
          <a:gradFill>
            <a:gsLst>
              <a:gs pos="0">
                <a:srgbClr val="4E29AA"/>
              </a:gs>
              <a:gs pos="100000">
                <a:srgbClr val="1E123D"/>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A. The Whip of Candor</a:t>
            </a:r>
            <a:endParaRPr sz="1900">
              <a:solidFill>
                <a:schemeClr val="lt1"/>
              </a:solidFill>
              <a:latin typeface="Bangers"/>
              <a:ea typeface="Bangers"/>
              <a:cs typeface="Bangers"/>
              <a:sym typeface="Bangers"/>
            </a:endParaRPr>
          </a:p>
        </p:txBody>
      </p:sp>
      <p:pic>
        <p:nvPicPr>
          <p:cNvPr id="387" name="Google Shape;387;p53" descr="Wonder Woman&amp;#39;s Lasso Of Truth Has Even More Powers Than You Know"/>
          <p:cNvPicPr preferRelativeResize="0"/>
          <p:nvPr/>
        </p:nvPicPr>
        <p:blipFill>
          <a:blip r:embed="rId3">
            <a:alphaModFix/>
          </a:blip>
          <a:stretch>
            <a:fillRect/>
          </a:stretch>
        </p:blipFill>
        <p:spPr>
          <a:xfrm>
            <a:off x="2221213" y="2028850"/>
            <a:ext cx="4701576" cy="2448750"/>
          </a:xfrm>
          <a:prstGeom prst="rect">
            <a:avLst/>
          </a:prstGeom>
          <a:noFill/>
          <a:ln w="76200" cap="flat" cmpd="sng">
            <a:solidFill>
              <a:schemeClr val="lt1"/>
            </a:solidFill>
            <a:prstDash val="solid"/>
            <a:round/>
            <a:headEnd type="none" w="sm" len="sm"/>
            <a:tailEnd type="none" w="sm" len="sm"/>
          </a:ln>
        </p:spPr>
      </p:pic>
      <p:sp>
        <p:nvSpPr>
          <p:cNvPr id="382" name="Google Shape;382;p53"/>
          <p:cNvSpPr txBox="1"/>
          <p:nvPr/>
        </p:nvSpPr>
        <p:spPr>
          <a:xfrm>
            <a:off x="835800" y="1173650"/>
            <a:ext cx="7472400" cy="815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3600" dirty="0">
                <a:solidFill>
                  <a:schemeClr val="lt1"/>
                </a:solidFill>
                <a:latin typeface="Calibri"/>
                <a:ea typeface="Calibri"/>
                <a:cs typeface="Calibri"/>
                <a:sym typeface="Calibri"/>
              </a:rPr>
              <a:t> </a:t>
            </a:r>
            <a:r>
              <a:rPr lang="en" sz="4100" dirty="0">
                <a:solidFill>
                  <a:schemeClr val="lt1"/>
                </a:solidFill>
                <a:latin typeface="Bangers"/>
                <a:ea typeface="Bangers"/>
                <a:cs typeface="Bangers"/>
                <a:sym typeface="Bangers"/>
              </a:rPr>
              <a:t>What is Wonder Woman's whip called?</a:t>
            </a:r>
            <a:endParaRPr sz="4100" dirty="0">
              <a:solidFill>
                <a:schemeClr val="lt1"/>
              </a:solidFill>
              <a:latin typeface="Bangers"/>
              <a:ea typeface="Bangers"/>
              <a:cs typeface="Bangers"/>
              <a:sym typeface="Bangers"/>
            </a:endParaRPr>
          </a:p>
        </p:txBody>
      </p:sp>
      <p:sp>
        <p:nvSpPr>
          <p:cNvPr id="2" name="Title 1" hidden="1"/>
          <p:cNvSpPr>
            <a:spLocks noGrp="1"/>
          </p:cNvSpPr>
          <p:nvPr>
            <p:ph type="title"/>
          </p:nvPr>
        </p:nvSpPr>
        <p:spPr/>
        <p:txBody>
          <a:bodyPr/>
          <a:lstStyle/>
          <a:p>
            <a:r>
              <a:rPr lang="en-US" dirty="0"/>
              <a:t> What is Wonder Woman's whip called?</a:t>
            </a:r>
            <a:br>
              <a:rPr lang="en-US" dirty="0"/>
            </a:br>
            <a:endParaRPr lang="en-CA"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91"/>
        <p:cNvGrpSpPr/>
        <p:nvPr/>
      </p:nvGrpSpPr>
      <p:grpSpPr>
        <a:xfrm>
          <a:off x="0" y="0"/>
          <a:ext cx="0" cy="0"/>
          <a:chOff x="0" y="0"/>
          <a:chExt cx="0" cy="0"/>
        </a:xfrm>
      </p:grpSpPr>
      <p:sp>
        <p:nvSpPr>
          <p:cNvPr id="393" name="Google Shape;393;p54"/>
          <p:cNvSpPr/>
          <p:nvPr/>
        </p:nvSpPr>
        <p:spPr>
          <a:xfrm>
            <a:off x="4714138" y="5351750"/>
            <a:ext cx="3378600" cy="476400"/>
          </a:xfrm>
          <a:prstGeom prst="rect">
            <a:avLst/>
          </a:prstGeom>
          <a:gradFill>
            <a:gsLst>
              <a:gs pos="0">
                <a:srgbClr val="4E29AA"/>
              </a:gs>
              <a:gs pos="100000">
                <a:srgbClr val="1E123D"/>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D. Dream</a:t>
            </a:r>
            <a:endParaRPr sz="1900">
              <a:solidFill>
                <a:schemeClr val="lt1"/>
              </a:solidFill>
              <a:latin typeface="Bangers"/>
              <a:ea typeface="Bangers"/>
              <a:cs typeface="Bangers"/>
              <a:sym typeface="Bangers"/>
            </a:endParaRPr>
          </a:p>
        </p:txBody>
      </p:sp>
      <p:sp>
        <p:nvSpPr>
          <p:cNvPr id="395" name="Google Shape;395;p54"/>
          <p:cNvSpPr/>
          <p:nvPr/>
        </p:nvSpPr>
        <p:spPr>
          <a:xfrm>
            <a:off x="1051263" y="5351750"/>
            <a:ext cx="3378600" cy="476400"/>
          </a:xfrm>
          <a:prstGeom prst="rect">
            <a:avLst/>
          </a:prstGeom>
          <a:gradFill>
            <a:gsLst>
              <a:gs pos="0">
                <a:srgbClr val="1077D2"/>
              </a:gs>
              <a:gs pos="100000">
                <a:srgbClr val="09315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C.  Love</a:t>
            </a:r>
            <a:endParaRPr sz="1900">
              <a:solidFill>
                <a:schemeClr val="lt1"/>
              </a:solidFill>
              <a:latin typeface="Bangers"/>
              <a:ea typeface="Bangers"/>
              <a:cs typeface="Bangers"/>
              <a:sym typeface="Bangers"/>
            </a:endParaRPr>
          </a:p>
        </p:txBody>
      </p:sp>
      <p:sp>
        <p:nvSpPr>
          <p:cNvPr id="394" name="Google Shape;394;p54"/>
          <p:cNvSpPr/>
          <p:nvPr/>
        </p:nvSpPr>
        <p:spPr>
          <a:xfrm>
            <a:off x="4714138" y="4676475"/>
            <a:ext cx="3378600" cy="476400"/>
          </a:xfrm>
          <a:prstGeom prst="rect">
            <a:avLst/>
          </a:prstGeom>
          <a:gradFill>
            <a:gsLst>
              <a:gs pos="0">
                <a:srgbClr val="51AB2A"/>
              </a:gs>
              <a:gs pos="100000">
                <a:srgbClr val="203E1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B. Hope</a:t>
            </a:r>
            <a:endParaRPr sz="1900">
              <a:solidFill>
                <a:schemeClr val="lt1"/>
              </a:solidFill>
              <a:latin typeface="Bangers"/>
              <a:ea typeface="Bangers"/>
              <a:cs typeface="Bangers"/>
              <a:sym typeface="Bangers"/>
            </a:endParaRPr>
          </a:p>
        </p:txBody>
      </p:sp>
      <p:sp>
        <p:nvSpPr>
          <p:cNvPr id="396" name="Google Shape;396;p54"/>
          <p:cNvSpPr/>
          <p:nvPr/>
        </p:nvSpPr>
        <p:spPr>
          <a:xfrm>
            <a:off x="1051263" y="4676475"/>
            <a:ext cx="3378600" cy="476400"/>
          </a:xfrm>
          <a:prstGeom prst="rect">
            <a:avLst/>
          </a:prstGeom>
          <a:gradFill>
            <a:gsLst>
              <a:gs pos="0">
                <a:srgbClr val="DB0000"/>
              </a:gs>
              <a:gs pos="100000">
                <a:srgbClr val="54030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A. Truth</a:t>
            </a:r>
            <a:endParaRPr sz="1900">
              <a:solidFill>
                <a:schemeClr val="lt1"/>
              </a:solidFill>
              <a:latin typeface="Bangers"/>
              <a:ea typeface="Bangers"/>
              <a:cs typeface="Bangers"/>
              <a:sym typeface="Bangers"/>
            </a:endParaRPr>
          </a:p>
        </p:txBody>
      </p:sp>
      <p:pic>
        <p:nvPicPr>
          <p:cNvPr id="397" name="Google Shape;397;p54" descr="When Did Superman&amp;#39;s &amp;#39;S&amp;#39; Symbol Change Its Meaning? | Screen Rant"/>
          <p:cNvPicPr preferRelativeResize="0"/>
          <p:nvPr/>
        </p:nvPicPr>
        <p:blipFill>
          <a:blip r:embed="rId3">
            <a:alphaModFix/>
          </a:blip>
          <a:stretch>
            <a:fillRect/>
          </a:stretch>
        </p:blipFill>
        <p:spPr>
          <a:xfrm>
            <a:off x="2559738" y="2422850"/>
            <a:ext cx="4024524" cy="2012275"/>
          </a:xfrm>
          <a:prstGeom prst="rect">
            <a:avLst/>
          </a:prstGeom>
          <a:noFill/>
          <a:ln w="76200" cap="flat" cmpd="sng">
            <a:solidFill>
              <a:schemeClr val="lt1"/>
            </a:solidFill>
            <a:prstDash val="solid"/>
            <a:round/>
            <a:headEnd type="none" w="sm" len="sm"/>
            <a:tailEnd type="none" w="sm" len="sm"/>
          </a:ln>
        </p:spPr>
      </p:pic>
      <p:sp>
        <p:nvSpPr>
          <p:cNvPr id="392" name="Google Shape;392;p54"/>
          <p:cNvSpPr txBox="1"/>
          <p:nvPr/>
        </p:nvSpPr>
        <p:spPr>
          <a:xfrm>
            <a:off x="835800" y="1173650"/>
            <a:ext cx="7472400" cy="12768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3100" dirty="0">
                <a:solidFill>
                  <a:schemeClr val="lt1"/>
                </a:solidFill>
                <a:latin typeface="Calibri"/>
                <a:ea typeface="Calibri"/>
                <a:cs typeface="Calibri"/>
                <a:sym typeface="Calibri"/>
              </a:rPr>
              <a:t> </a:t>
            </a:r>
            <a:r>
              <a:rPr lang="en" sz="3300" dirty="0">
                <a:solidFill>
                  <a:schemeClr val="lt1"/>
                </a:solidFill>
                <a:latin typeface="Bangers"/>
                <a:ea typeface="Bangers"/>
                <a:cs typeface="Bangers"/>
                <a:sym typeface="Bangers"/>
              </a:rPr>
              <a:t>What is the Superman logo a Kryptonian symbol for?</a:t>
            </a:r>
            <a:endParaRPr sz="3300" dirty="0">
              <a:solidFill>
                <a:schemeClr val="lt1"/>
              </a:solidFill>
              <a:latin typeface="Bangers"/>
              <a:ea typeface="Bangers"/>
              <a:cs typeface="Bangers"/>
              <a:sym typeface="Bangers"/>
            </a:endParaRPr>
          </a:p>
        </p:txBody>
      </p:sp>
      <p:sp>
        <p:nvSpPr>
          <p:cNvPr id="2" name="Title 1" hidden="1"/>
          <p:cNvSpPr>
            <a:spLocks noGrp="1"/>
          </p:cNvSpPr>
          <p:nvPr>
            <p:ph type="title"/>
          </p:nvPr>
        </p:nvSpPr>
        <p:spPr/>
        <p:txBody>
          <a:bodyPr/>
          <a:lstStyle/>
          <a:p>
            <a:r>
              <a:rPr lang="en-US" dirty="0"/>
              <a:t> What is the Superman logo a </a:t>
            </a:r>
            <a:r>
              <a:rPr lang="en-US" dirty="0" err="1"/>
              <a:t>Kryptonian</a:t>
            </a:r>
            <a:r>
              <a:rPr lang="en-US" dirty="0"/>
              <a:t> symbol for?</a:t>
            </a:r>
            <a:br>
              <a:rPr lang="en-US" dirty="0"/>
            </a:br>
            <a:endParaRPr lang="en-CA"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401"/>
        <p:cNvGrpSpPr/>
        <p:nvPr/>
      </p:nvGrpSpPr>
      <p:grpSpPr>
        <a:xfrm>
          <a:off x="0" y="0"/>
          <a:ext cx="0" cy="0"/>
          <a:chOff x="0" y="0"/>
          <a:chExt cx="0" cy="0"/>
        </a:xfrm>
      </p:grpSpPr>
      <p:sp>
        <p:nvSpPr>
          <p:cNvPr id="403" name="Google Shape;403;p55"/>
          <p:cNvSpPr/>
          <p:nvPr/>
        </p:nvSpPr>
        <p:spPr>
          <a:xfrm>
            <a:off x="4714138" y="5351750"/>
            <a:ext cx="3378600" cy="476400"/>
          </a:xfrm>
          <a:prstGeom prst="rect">
            <a:avLst/>
          </a:prstGeom>
          <a:gradFill>
            <a:gsLst>
              <a:gs pos="0">
                <a:srgbClr val="4E29AA"/>
              </a:gs>
              <a:gs pos="100000">
                <a:srgbClr val="1E123D"/>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D. Dynamic COmics </a:t>
            </a:r>
            <a:endParaRPr sz="1900">
              <a:solidFill>
                <a:schemeClr val="lt1"/>
              </a:solidFill>
              <a:latin typeface="Bangers"/>
              <a:ea typeface="Bangers"/>
              <a:cs typeface="Bangers"/>
              <a:sym typeface="Bangers"/>
            </a:endParaRPr>
          </a:p>
        </p:txBody>
      </p:sp>
      <p:sp>
        <p:nvSpPr>
          <p:cNvPr id="405" name="Google Shape;405;p55"/>
          <p:cNvSpPr/>
          <p:nvPr/>
        </p:nvSpPr>
        <p:spPr>
          <a:xfrm>
            <a:off x="1051263" y="5351750"/>
            <a:ext cx="3378600" cy="476400"/>
          </a:xfrm>
          <a:prstGeom prst="rect">
            <a:avLst/>
          </a:prstGeom>
          <a:gradFill>
            <a:gsLst>
              <a:gs pos="0">
                <a:srgbClr val="51AB2A"/>
              </a:gs>
              <a:gs pos="100000">
                <a:srgbClr val="203E1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C.  Devious Comics </a:t>
            </a:r>
            <a:endParaRPr sz="1900">
              <a:solidFill>
                <a:schemeClr val="lt1"/>
              </a:solidFill>
              <a:latin typeface="Bangers"/>
              <a:ea typeface="Bangers"/>
              <a:cs typeface="Bangers"/>
              <a:sym typeface="Bangers"/>
            </a:endParaRPr>
          </a:p>
        </p:txBody>
      </p:sp>
      <p:sp>
        <p:nvSpPr>
          <p:cNvPr id="404" name="Google Shape;404;p55"/>
          <p:cNvSpPr/>
          <p:nvPr/>
        </p:nvSpPr>
        <p:spPr>
          <a:xfrm>
            <a:off x="4714138" y="4676475"/>
            <a:ext cx="3378600" cy="476400"/>
          </a:xfrm>
          <a:prstGeom prst="rect">
            <a:avLst/>
          </a:prstGeom>
          <a:gradFill>
            <a:gsLst>
              <a:gs pos="0">
                <a:srgbClr val="1077D2"/>
              </a:gs>
              <a:gs pos="100000">
                <a:srgbClr val="09315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B. Dagger Comics </a:t>
            </a:r>
            <a:endParaRPr sz="1900">
              <a:solidFill>
                <a:schemeClr val="lt1"/>
              </a:solidFill>
              <a:latin typeface="Bangers"/>
              <a:ea typeface="Bangers"/>
              <a:cs typeface="Bangers"/>
              <a:sym typeface="Bangers"/>
            </a:endParaRPr>
          </a:p>
        </p:txBody>
      </p:sp>
      <p:sp>
        <p:nvSpPr>
          <p:cNvPr id="406" name="Google Shape;406;p55"/>
          <p:cNvSpPr/>
          <p:nvPr/>
        </p:nvSpPr>
        <p:spPr>
          <a:xfrm>
            <a:off x="1051263" y="4676475"/>
            <a:ext cx="3378600" cy="476400"/>
          </a:xfrm>
          <a:prstGeom prst="rect">
            <a:avLst/>
          </a:prstGeom>
          <a:gradFill>
            <a:gsLst>
              <a:gs pos="0">
                <a:srgbClr val="DB0000"/>
              </a:gs>
              <a:gs pos="100000">
                <a:srgbClr val="54030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A. Detective Comics </a:t>
            </a:r>
            <a:endParaRPr sz="1900">
              <a:solidFill>
                <a:schemeClr val="lt1"/>
              </a:solidFill>
              <a:latin typeface="Bangers"/>
              <a:ea typeface="Bangers"/>
              <a:cs typeface="Bangers"/>
              <a:sym typeface="Bangers"/>
            </a:endParaRPr>
          </a:p>
        </p:txBody>
      </p:sp>
      <p:pic>
        <p:nvPicPr>
          <p:cNvPr id="407" name="Google Shape;407;p55" descr="DC Extended Universe Logo Wallpapers - Wallpaper Cave"/>
          <p:cNvPicPr preferRelativeResize="0"/>
          <p:nvPr/>
        </p:nvPicPr>
        <p:blipFill>
          <a:blip r:embed="rId3">
            <a:alphaModFix/>
          </a:blip>
          <a:stretch>
            <a:fillRect/>
          </a:stretch>
        </p:blipFill>
        <p:spPr>
          <a:xfrm>
            <a:off x="2514263" y="2099975"/>
            <a:ext cx="4115474" cy="2314950"/>
          </a:xfrm>
          <a:prstGeom prst="rect">
            <a:avLst/>
          </a:prstGeom>
          <a:noFill/>
          <a:ln w="76200" cap="flat" cmpd="sng">
            <a:solidFill>
              <a:schemeClr val="lt1"/>
            </a:solidFill>
            <a:prstDash val="solid"/>
            <a:round/>
            <a:headEnd type="none" w="sm" len="sm"/>
            <a:tailEnd type="none" w="sm" len="sm"/>
          </a:ln>
        </p:spPr>
      </p:pic>
      <p:sp>
        <p:nvSpPr>
          <p:cNvPr id="402" name="Google Shape;402;p55"/>
          <p:cNvSpPr txBox="1"/>
          <p:nvPr/>
        </p:nvSpPr>
        <p:spPr>
          <a:xfrm>
            <a:off x="835800" y="1173650"/>
            <a:ext cx="7472400" cy="861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4200" dirty="0">
                <a:solidFill>
                  <a:schemeClr val="lt1"/>
                </a:solidFill>
                <a:latin typeface="Calibri"/>
                <a:ea typeface="Calibri"/>
                <a:cs typeface="Calibri"/>
                <a:sym typeface="Calibri"/>
              </a:rPr>
              <a:t> </a:t>
            </a:r>
            <a:r>
              <a:rPr lang="en" sz="4400" dirty="0">
                <a:solidFill>
                  <a:schemeClr val="lt1"/>
                </a:solidFill>
                <a:latin typeface="Bangers"/>
                <a:ea typeface="Bangers"/>
                <a:cs typeface="Bangers"/>
                <a:sym typeface="Bangers"/>
              </a:rPr>
              <a:t> What does 'DC' stand for?</a:t>
            </a:r>
            <a:endParaRPr sz="4400" dirty="0">
              <a:solidFill>
                <a:schemeClr val="lt1"/>
              </a:solidFill>
              <a:latin typeface="Bangers"/>
              <a:ea typeface="Bangers"/>
              <a:cs typeface="Bangers"/>
              <a:sym typeface="Bangers"/>
            </a:endParaRPr>
          </a:p>
        </p:txBody>
      </p:sp>
      <p:sp>
        <p:nvSpPr>
          <p:cNvPr id="2" name="Title 1" hidden="1"/>
          <p:cNvSpPr>
            <a:spLocks noGrp="1"/>
          </p:cNvSpPr>
          <p:nvPr>
            <p:ph type="title"/>
          </p:nvPr>
        </p:nvSpPr>
        <p:spPr/>
        <p:txBody>
          <a:bodyPr/>
          <a:lstStyle/>
          <a:p>
            <a:r>
              <a:rPr lang="en-US" dirty="0"/>
              <a:t> What does 'DC' stand for?</a:t>
            </a:r>
            <a:endParaRPr lang="en-CA"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C30C20"/>
        </a:solidFill>
        <a:effectLst/>
      </p:bgPr>
    </p:bg>
    <p:spTree>
      <p:nvGrpSpPr>
        <p:cNvPr id="1" name="Shape 411"/>
        <p:cNvGrpSpPr/>
        <p:nvPr/>
      </p:nvGrpSpPr>
      <p:grpSpPr>
        <a:xfrm>
          <a:off x="0" y="0"/>
          <a:ext cx="0" cy="0"/>
          <a:chOff x="0" y="0"/>
          <a:chExt cx="0" cy="0"/>
        </a:xfrm>
      </p:grpSpPr>
      <p:sp>
        <p:nvSpPr>
          <p:cNvPr id="413" name="Google Shape;413;p56"/>
          <p:cNvSpPr txBox="1"/>
          <p:nvPr/>
        </p:nvSpPr>
        <p:spPr>
          <a:xfrm>
            <a:off x="1103250" y="3736200"/>
            <a:ext cx="6937500" cy="954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500">
                <a:solidFill>
                  <a:schemeClr val="lt1"/>
                </a:solidFill>
                <a:latin typeface="Open Sans"/>
                <a:ea typeface="Open Sans"/>
                <a:cs typeface="Open Sans"/>
                <a:sym typeface="Open Sans"/>
              </a:rPr>
              <a:t>Get ready to use the images to find out who the superhero is!</a:t>
            </a:r>
            <a:endParaRPr sz="2500">
              <a:solidFill>
                <a:schemeClr val="lt1"/>
              </a:solidFill>
              <a:latin typeface="Open Sans"/>
              <a:ea typeface="Open Sans"/>
              <a:cs typeface="Open Sans"/>
              <a:sym typeface="Open Sans"/>
            </a:endParaRPr>
          </a:p>
        </p:txBody>
      </p:sp>
      <p:sp>
        <p:nvSpPr>
          <p:cNvPr id="412" name="Google Shape;412;p56"/>
          <p:cNvSpPr txBox="1"/>
          <p:nvPr/>
        </p:nvSpPr>
        <p:spPr>
          <a:xfrm>
            <a:off x="1028050" y="2206625"/>
            <a:ext cx="7221600" cy="1662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800" dirty="0">
                <a:solidFill>
                  <a:srgbClr val="FFFFFF"/>
                </a:solidFill>
                <a:latin typeface="Bangers"/>
                <a:ea typeface="Bangers"/>
                <a:cs typeface="Bangers"/>
                <a:sym typeface="Bangers"/>
              </a:rPr>
              <a:t>Round 4: Figure out Who that Superhero Is!</a:t>
            </a:r>
            <a:endParaRPr sz="4800" dirty="0">
              <a:solidFill>
                <a:srgbClr val="FFFFFF"/>
              </a:solidFill>
              <a:latin typeface="Bangers"/>
              <a:ea typeface="Bangers"/>
              <a:cs typeface="Bangers"/>
              <a:sym typeface="Bangers"/>
            </a:endParaRPr>
          </a:p>
        </p:txBody>
      </p:sp>
      <p:sp>
        <p:nvSpPr>
          <p:cNvPr id="2" name="Title 1" hidden="1"/>
          <p:cNvSpPr>
            <a:spLocks noGrp="1"/>
          </p:cNvSpPr>
          <p:nvPr>
            <p:ph type="title"/>
          </p:nvPr>
        </p:nvSpPr>
        <p:spPr/>
        <p:txBody>
          <a:bodyPr/>
          <a:lstStyle/>
          <a:p>
            <a:r>
              <a:rPr lang="en-US" dirty="0"/>
              <a:t>Round 4: Figure out Who that Superhero Is!</a:t>
            </a:r>
            <a:br>
              <a:rPr lang="en-US" dirty="0"/>
            </a:br>
            <a:endParaRPr lang="en-CA"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417"/>
        <p:cNvGrpSpPr/>
        <p:nvPr/>
      </p:nvGrpSpPr>
      <p:grpSpPr>
        <a:xfrm>
          <a:off x="0" y="0"/>
          <a:ext cx="0" cy="0"/>
          <a:chOff x="0" y="0"/>
          <a:chExt cx="0" cy="0"/>
        </a:xfrm>
      </p:grpSpPr>
      <p:pic>
        <p:nvPicPr>
          <p:cNvPr id="418" name="Google Shape;418;p57" descr="The Marvel Movies Debrief: Ant-Man Recap, Legacy, and MCU Connections | Den  of Geek"/>
          <p:cNvPicPr preferRelativeResize="0"/>
          <p:nvPr/>
        </p:nvPicPr>
        <p:blipFill rotWithShape="1">
          <a:blip r:embed="rId3">
            <a:alphaModFix/>
          </a:blip>
          <a:srcRect l="41472" b="42189"/>
          <a:stretch/>
        </p:blipFill>
        <p:spPr>
          <a:xfrm>
            <a:off x="1709900" y="1883150"/>
            <a:ext cx="5724199" cy="3179951"/>
          </a:xfrm>
          <a:prstGeom prst="rect">
            <a:avLst/>
          </a:prstGeom>
          <a:noFill/>
          <a:ln w="76200" cap="flat" cmpd="sng">
            <a:solidFill>
              <a:schemeClr val="lt1"/>
            </a:solidFill>
            <a:prstDash val="solid"/>
            <a:round/>
            <a:headEnd type="none" w="sm" len="sm"/>
            <a:tailEnd type="none" w="sm" len="sm"/>
          </a:ln>
        </p:spPr>
      </p:pic>
      <p:sp>
        <p:nvSpPr>
          <p:cNvPr id="2" name="Title 1" hidden="1"/>
          <p:cNvSpPr>
            <a:spLocks noGrp="1"/>
          </p:cNvSpPr>
          <p:nvPr>
            <p:ph type="title"/>
          </p:nvPr>
        </p:nvSpPr>
        <p:spPr/>
        <p:txBody>
          <a:bodyPr/>
          <a:lstStyle/>
          <a:p>
            <a:r>
              <a:rPr lang="en-US" dirty="0"/>
              <a:t>Figure out Who that Superhero Is!</a:t>
            </a:r>
            <a:br>
              <a:rPr lang="en-US" dirty="0"/>
            </a:br>
            <a:endParaRPr lang="en-CA"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422"/>
        <p:cNvGrpSpPr/>
        <p:nvPr/>
      </p:nvGrpSpPr>
      <p:grpSpPr>
        <a:xfrm>
          <a:off x="0" y="0"/>
          <a:ext cx="0" cy="0"/>
          <a:chOff x="0" y="0"/>
          <a:chExt cx="0" cy="0"/>
        </a:xfrm>
      </p:grpSpPr>
      <p:pic>
        <p:nvPicPr>
          <p:cNvPr id="423" name="Google Shape;423;p58" descr="Zoe Saldana Reportedly Returning As Gamora In Loki - We Got This Covered"/>
          <p:cNvPicPr preferRelativeResize="0"/>
          <p:nvPr/>
        </p:nvPicPr>
        <p:blipFill rotWithShape="1">
          <a:blip r:embed="rId3">
            <a:alphaModFix/>
          </a:blip>
          <a:srcRect l="41249" t="41249"/>
          <a:stretch/>
        </p:blipFill>
        <p:spPr>
          <a:xfrm>
            <a:off x="1475350" y="1875827"/>
            <a:ext cx="6193325" cy="3106350"/>
          </a:xfrm>
          <a:prstGeom prst="rect">
            <a:avLst/>
          </a:prstGeom>
          <a:noFill/>
          <a:ln w="76200" cap="flat" cmpd="sng">
            <a:solidFill>
              <a:schemeClr val="lt1"/>
            </a:solidFill>
            <a:prstDash val="solid"/>
            <a:round/>
            <a:headEnd type="none" w="sm" len="sm"/>
            <a:tailEnd type="none" w="sm" len="sm"/>
          </a:ln>
        </p:spPr>
      </p:pic>
      <p:sp>
        <p:nvSpPr>
          <p:cNvPr id="2" name="Title 1" hidden="1"/>
          <p:cNvSpPr>
            <a:spLocks noGrp="1"/>
          </p:cNvSpPr>
          <p:nvPr>
            <p:ph type="title"/>
          </p:nvPr>
        </p:nvSpPr>
        <p:spPr/>
        <p:txBody>
          <a:bodyPr/>
          <a:lstStyle/>
          <a:p>
            <a:r>
              <a:rPr lang="en-US" dirty="0"/>
              <a:t>Figure out Who that Superhero Is!</a:t>
            </a:r>
            <a:br>
              <a:rPr lang="en-US" dirty="0"/>
            </a:br>
            <a:endParaRPr lang="en-CA"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89"/>
        <p:cNvGrpSpPr/>
        <p:nvPr/>
      </p:nvGrpSpPr>
      <p:grpSpPr>
        <a:xfrm>
          <a:off x="0" y="0"/>
          <a:ext cx="0" cy="0"/>
          <a:chOff x="0" y="0"/>
          <a:chExt cx="0" cy="0"/>
        </a:xfrm>
      </p:grpSpPr>
      <p:sp>
        <p:nvSpPr>
          <p:cNvPr id="95" name="Google Shape;95;p23"/>
          <p:cNvSpPr/>
          <p:nvPr/>
        </p:nvSpPr>
        <p:spPr>
          <a:xfrm>
            <a:off x="4714138" y="5351750"/>
            <a:ext cx="3378600" cy="476400"/>
          </a:xfrm>
          <a:prstGeom prst="rect">
            <a:avLst/>
          </a:prstGeom>
          <a:gradFill>
            <a:gsLst>
              <a:gs pos="0">
                <a:srgbClr val="4E29AA"/>
              </a:gs>
              <a:gs pos="100000">
                <a:srgbClr val="1E123D"/>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D. BatMan</a:t>
            </a:r>
            <a:endParaRPr sz="1900">
              <a:solidFill>
                <a:schemeClr val="lt1"/>
              </a:solidFill>
              <a:latin typeface="Bangers"/>
              <a:ea typeface="Bangers"/>
              <a:cs typeface="Bangers"/>
              <a:sym typeface="Bangers"/>
            </a:endParaRPr>
          </a:p>
        </p:txBody>
      </p:sp>
      <p:sp>
        <p:nvSpPr>
          <p:cNvPr id="94" name="Google Shape;94;p23"/>
          <p:cNvSpPr/>
          <p:nvPr/>
        </p:nvSpPr>
        <p:spPr>
          <a:xfrm>
            <a:off x="1051263" y="5351750"/>
            <a:ext cx="3378600" cy="476400"/>
          </a:xfrm>
          <a:prstGeom prst="rect">
            <a:avLst/>
          </a:prstGeom>
          <a:gradFill>
            <a:gsLst>
              <a:gs pos="0">
                <a:srgbClr val="3177EE"/>
              </a:gs>
              <a:gs pos="100000">
                <a:srgbClr val="113D8A"/>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C. Captain America</a:t>
            </a:r>
            <a:endParaRPr sz="1900">
              <a:solidFill>
                <a:schemeClr val="lt1"/>
              </a:solidFill>
              <a:latin typeface="Bangers"/>
              <a:ea typeface="Bangers"/>
              <a:cs typeface="Bangers"/>
              <a:sym typeface="Bangers"/>
            </a:endParaRPr>
          </a:p>
        </p:txBody>
      </p:sp>
      <p:sp>
        <p:nvSpPr>
          <p:cNvPr id="93" name="Google Shape;93;p23"/>
          <p:cNvSpPr/>
          <p:nvPr/>
        </p:nvSpPr>
        <p:spPr>
          <a:xfrm>
            <a:off x="4714138" y="4676475"/>
            <a:ext cx="3378600" cy="476400"/>
          </a:xfrm>
          <a:prstGeom prst="rect">
            <a:avLst/>
          </a:prstGeom>
          <a:gradFill>
            <a:gsLst>
              <a:gs pos="0">
                <a:srgbClr val="DB0000"/>
              </a:gs>
              <a:gs pos="100000">
                <a:srgbClr val="54030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B. The Flash</a:t>
            </a:r>
            <a:endParaRPr sz="1900">
              <a:solidFill>
                <a:schemeClr val="lt1"/>
              </a:solidFill>
              <a:latin typeface="Bangers"/>
              <a:ea typeface="Bangers"/>
              <a:cs typeface="Bangers"/>
              <a:sym typeface="Bangers"/>
            </a:endParaRPr>
          </a:p>
        </p:txBody>
      </p:sp>
      <p:sp>
        <p:nvSpPr>
          <p:cNvPr id="92" name="Google Shape;92;p23"/>
          <p:cNvSpPr/>
          <p:nvPr/>
        </p:nvSpPr>
        <p:spPr>
          <a:xfrm>
            <a:off x="1051263" y="4676475"/>
            <a:ext cx="3378600" cy="476400"/>
          </a:xfrm>
          <a:prstGeom prst="rect">
            <a:avLst/>
          </a:prstGeom>
          <a:gradFill>
            <a:gsLst>
              <a:gs pos="0">
                <a:srgbClr val="51AB2A"/>
              </a:gs>
              <a:gs pos="100000">
                <a:srgbClr val="203E1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A. Superman </a:t>
            </a:r>
            <a:endParaRPr sz="1900">
              <a:solidFill>
                <a:schemeClr val="lt1"/>
              </a:solidFill>
              <a:latin typeface="Bangers"/>
              <a:ea typeface="Bangers"/>
              <a:cs typeface="Bangers"/>
              <a:sym typeface="Bangers"/>
            </a:endParaRPr>
          </a:p>
        </p:txBody>
      </p:sp>
      <p:pic>
        <p:nvPicPr>
          <p:cNvPr id="91" name="Google Shape;91;p23" descr="Man Of Steel Review | Movie - Empire"/>
          <p:cNvPicPr preferRelativeResize="0"/>
          <p:nvPr/>
        </p:nvPicPr>
        <p:blipFill rotWithShape="1">
          <a:blip r:embed="rId3">
            <a:alphaModFix/>
          </a:blip>
          <a:srcRect t="28678" r="32336"/>
          <a:stretch/>
        </p:blipFill>
        <p:spPr>
          <a:xfrm>
            <a:off x="2908676" y="2581025"/>
            <a:ext cx="3139425" cy="1896575"/>
          </a:xfrm>
          <a:prstGeom prst="rect">
            <a:avLst/>
          </a:prstGeom>
          <a:noFill/>
          <a:ln w="76200" cap="flat" cmpd="sng">
            <a:solidFill>
              <a:schemeClr val="lt1"/>
            </a:solidFill>
            <a:prstDash val="solid"/>
            <a:round/>
            <a:headEnd type="none" w="sm" len="sm"/>
            <a:tailEnd type="none" w="sm" len="sm"/>
          </a:ln>
        </p:spPr>
      </p:pic>
      <p:sp>
        <p:nvSpPr>
          <p:cNvPr id="90" name="Google Shape;90;p23"/>
          <p:cNvSpPr txBox="1"/>
          <p:nvPr/>
        </p:nvSpPr>
        <p:spPr>
          <a:xfrm>
            <a:off x="835800" y="1278800"/>
            <a:ext cx="7472400" cy="12105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3100" dirty="0">
                <a:solidFill>
                  <a:schemeClr val="lt1"/>
                </a:solidFill>
                <a:latin typeface="Calibri"/>
                <a:ea typeface="Calibri"/>
                <a:cs typeface="Calibri"/>
                <a:sym typeface="Calibri"/>
              </a:rPr>
              <a:t> </a:t>
            </a:r>
            <a:r>
              <a:rPr lang="en" sz="3100" dirty="0">
                <a:solidFill>
                  <a:schemeClr val="lt1"/>
                </a:solidFill>
                <a:latin typeface="Bangers"/>
                <a:ea typeface="Bangers"/>
                <a:cs typeface="Bangers"/>
                <a:sym typeface="Bangers"/>
              </a:rPr>
              <a:t>Who is the superhero that is also known as the “Man of Steel?”</a:t>
            </a:r>
            <a:endParaRPr sz="3300" dirty="0">
              <a:solidFill>
                <a:schemeClr val="lt1"/>
              </a:solidFill>
              <a:latin typeface="Bangers"/>
              <a:ea typeface="Bangers"/>
              <a:cs typeface="Bangers"/>
              <a:sym typeface="Bangers"/>
            </a:endParaRPr>
          </a:p>
        </p:txBody>
      </p:sp>
      <p:sp>
        <p:nvSpPr>
          <p:cNvPr id="3" name="Title 2" hidden="1"/>
          <p:cNvSpPr>
            <a:spLocks noGrp="1"/>
          </p:cNvSpPr>
          <p:nvPr>
            <p:ph type="title"/>
          </p:nvPr>
        </p:nvSpPr>
        <p:spPr/>
        <p:txBody>
          <a:bodyPr/>
          <a:lstStyle/>
          <a:p>
            <a:r>
              <a:rPr lang="en-US" dirty="0"/>
              <a:t> Who is the superhero that is also known as the “Man of Steel?”</a:t>
            </a:r>
            <a:br>
              <a:rPr lang="en-US" dirty="0"/>
            </a:br>
            <a:endParaRPr lang="en-CA"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427"/>
        <p:cNvGrpSpPr/>
        <p:nvPr/>
      </p:nvGrpSpPr>
      <p:grpSpPr>
        <a:xfrm>
          <a:off x="0" y="0"/>
          <a:ext cx="0" cy="0"/>
          <a:chOff x="0" y="0"/>
          <a:chExt cx="0" cy="0"/>
        </a:xfrm>
      </p:grpSpPr>
      <p:pic>
        <p:nvPicPr>
          <p:cNvPr id="428" name="Google Shape;428;p59" descr="Disney Imagineers have apparently built a little robot Groot - CNET"/>
          <p:cNvPicPr preferRelativeResize="0"/>
          <p:nvPr/>
        </p:nvPicPr>
        <p:blipFill rotWithShape="1">
          <a:blip r:embed="rId3">
            <a:alphaModFix/>
          </a:blip>
          <a:srcRect l="43591" t="37778" r="679" b="6492"/>
          <a:stretch/>
        </p:blipFill>
        <p:spPr>
          <a:xfrm>
            <a:off x="1733000" y="2009500"/>
            <a:ext cx="5677999" cy="2839000"/>
          </a:xfrm>
          <a:prstGeom prst="rect">
            <a:avLst/>
          </a:prstGeom>
          <a:noFill/>
          <a:ln w="76200" cap="flat" cmpd="sng">
            <a:solidFill>
              <a:schemeClr val="lt1"/>
            </a:solidFill>
            <a:prstDash val="solid"/>
            <a:round/>
            <a:headEnd type="none" w="sm" len="sm"/>
            <a:tailEnd type="none" w="sm" len="sm"/>
          </a:ln>
        </p:spPr>
      </p:pic>
      <p:sp>
        <p:nvSpPr>
          <p:cNvPr id="2" name="Title 1" hidden="1"/>
          <p:cNvSpPr>
            <a:spLocks noGrp="1"/>
          </p:cNvSpPr>
          <p:nvPr>
            <p:ph type="title"/>
          </p:nvPr>
        </p:nvSpPr>
        <p:spPr/>
        <p:txBody>
          <a:bodyPr/>
          <a:lstStyle/>
          <a:p>
            <a:r>
              <a:rPr lang="en-US" dirty="0"/>
              <a:t>Figure out Who that Superhero Is!</a:t>
            </a:r>
            <a:br>
              <a:rPr lang="en-US" dirty="0"/>
            </a:br>
            <a:endParaRPr lang="en-CA"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432"/>
        <p:cNvGrpSpPr/>
        <p:nvPr/>
      </p:nvGrpSpPr>
      <p:grpSpPr>
        <a:xfrm>
          <a:off x="0" y="0"/>
          <a:ext cx="0" cy="0"/>
          <a:chOff x="0" y="0"/>
          <a:chExt cx="0" cy="0"/>
        </a:xfrm>
      </p:grpSpPr>
      <p:pic>
        <p:nvPicPr>
          <p:cNvPr id="433" name="Google Shape;433;p60" descr="Valkyrie: The Comic History of the Breakout Star of &amp;#39;Thor: Ragnarok&amp;#39; | WIRED"/>
          <p:cNvPicPr preferRelativeResize="0"/>
          <p:nvPr/>
        </p:nvPicPr>
        <p:blipFill rotWithShape="1">
          <a:blip r:embed="rId3">
            <a:alphaModFix/>
          </a:blip>
          <a:srcRect l="43168" t="42472" r="949"/>
          <a:stretch/>
        </p:blipFill>
        <p:spPr>
          <a:xfrm>
            <a:off x="1899875" y="1893163"/>
            <a:ext cx="5344250" cy="3071675"/>
          </a:xfrm>
          <a:prstGeom prst="rect">
            <a:avLst/>
          </a:prstGeom>
          <a:noFill/>
          <a:ln w="76200" cap="flat" cmpd="sng">
            <a:solidFill>
              <a:schemeClr val="lt1"/>
            </a:solidFill>
            <a:prstDash val="solid"/>
            <a:round/>
            <a:headEnd type="none" w="sm" len="sm"/>
            <a:tailEnd type="none" w="sm" len="sm"/>
          </a:ln>
        </p:spPr>
      </p:pic>
      <p:sp>
        <p:nvSpPr>
          <p:cNvPr id="2" name="Title 1" hidden="1"/>
          <p:cNvSpPr>
            <a:spLocks noGrp="1"/>
          </p:cNvSpPr>
          <p:nvPr>
            <p:ph type="title"/>
          </p:nvPr>
        </p:nvSpPr>
        <p:spPr/>
        <p:txBody>
          <a:bodyPr/>
          <a:lstStyle/>
          <a:p>
            <a:r>
              <a:rPr lang="en-US" dirty="0"/>
              <a:t>Figure out Who that Superhero Is!</a:t>
            </a:r>
            <a:br>
              <a:rPr lang="en-US" dirty="0"/>
            </a:br>
            <a:endParaRPr lang="en-CA"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437"/>
        <p:cNvGrpSpPr/>
        <p:nvPr/>
      </p:nvGrpSpPr>
      <p:grpSpPr>
        <a:xfrm>
          <a:off x="0" y="0"/>
          <a:ext cx="0" cy="0"/>
          <a:chOff x="0" y="0"/>
          <a:chExt cx="0" cy="0"/>
        </a:xfrm>
      </p:grpSpPr>
      <p:pic>
        <p:nvPicPr>
          <p:cNvPr id="438" name="Google Shape;438;p61" descr="Black Widow review: &amp;quot;A rousing addendum to Scarlett Johansson&amp;#39;s stellar MCU  story&amp;quot; | GamesRadar+"/>
          <p:cNvPicPr preferRelativeResize="0"/>
          <p:nvPr/>
        </p:nvPicPr>
        <p:blipFill rotWithShape="1">
          <a:blip r:embed="rId3">
            <a:alphaModFix/>
          </a:blip>
          <a:srcRect l="44696" t="44696"/>
          <a:stretch/>
        </p:blipFill>
        <p:spPr>
          <a:xfrm>
            <a:off x="1772687" y="1854388"/>
            <a:ext cx="5598624" cy="3149225"/>
          </a:xfrm>
          <a:prstGeom prst="rect">
            <a:avLst/>
          </a:prstGeom>
          <a:noFill/>
          <a:ln w="76200" cap="flat" cmpd="sng">
            <a:solidFill>
              <a:schemeClr val="lt1"/>
            </a:solidFill>
            <a:prstDash val="solid"/>
            <a:round/>
            <a:headEnd type="none" w="sm" len="sm"/>
            <a:tailEnd type="none" w="sm" len="sm"/>
          </a:ln>
        </p:spPr>
      </p:pic>
      <p:sp>
        <p:nvSpPr>
          <p:cNvPr id="2" name="Title 1" hidden="1"/>
          <p:cNvSpPr>
            <a:spLocks noGrp="1"/>
          </p:cNvSpPr>
          <p:nvPr>
            <p:ph type="title"/>
          </p:nvPr>
        </p:nvSpPr>
        <p:spPr/>
        <p:txBody>
          <a:bodyPr/>
          <a:lstStyle/>
          <a:p>
            <a:r>
              <a:rPr lang="en-US" dirty="0"/>
              <a:t>Figure out Who that Superhero Is!</a:t>
            </a:r>
            <a:br>
              <a:rPr lang="en-US" dirty="0"/>
            </a:br>
            <a:endParaRPr lang="en-CA"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442"/>
        <p:cNvGrpSpPr/>
        <p:nvPr/>
      </p:nvGrpSpPr>
      <p:grpSpPr>
        <a:xfrm>
          <a:off x="0" y="0"/>
          <a:ext cx="0" cy="0"/>
          <a:chOff x="0" y="0"/>
          <a:chExt cx="0" cy="0"/>
        </a:xfrm>
      </p:grpSpPr>
      <p:pic>
        <p:nvPicPr>
          <p:cNvPr id="443" name="Google Shape;443;p62" descr="The First Deadpool MCU Crossover Is Unexpected to Say the Least | Den of  Geek"/>
          <p:cNvPicPr preferRelativeResize="0"/>
          <p:nvPr/>
        </p:nvPicPr>
        <p:blipFill rotWithShape="1">
          <a:blip r:embed="rId3">
            <a:alphaModFix/>
          </a:blip>
          <a:srcRect l="47260" t="47260"/>
          <a:stretch/>
        </p:blipFill>
        <p:spPr>
          <a:xfrm>
            <a:off x="1788675" y="1863388"/>
            <a:ext cx="5566650" cy="3131225"/>
          </a:xfrm>
          <a:prstGeom prst="rect">
            <a:avLst/>
          </a:prstGeom>
          <a:noFill/>
          <a:ln w="76200" cap="flat" cmpd="sng">
            <a:solidFill>
              <a:schemeClr val="lt1"/>
            </a:solidFill>
            <a:prstDash val="solid"/>
            <a:round/>
            <a:headEnd type="none" w="sm" len="sm"/>
            <a:tailEnd type="none" w="sm" len="sm"/>
          </a:ln>
        </p:spPr>
      </p:pic>
      <p:sp>
        <p:nvSpPr>
          <p:cNvPr id="2" name="Title 1" hidden="1"/>
          <p:cNvSpPr>
            <a:spLocks noGrp="1"/>
          </p:cNvSpPr>
          <p:nvPr>
            <p:ph type="title"/>
          </p:nvPr>
        </p:nvSpPr>
        <p:spPr/>
        <p:txBody>
          <a:bodyPr/>
          <a:lstStyle/>
          <a:p>
            <a:r>
              <a:rPr lang="en-US" dirty="0"/>
              <a:t>Figure out Who that Superhero Is!</a:t>
            </a:r>
            <a:br>
              <a:rPr lang="en-US" dirty="0"/>
            </a:br>
            <a:endParaRPr lang="en-CA"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447"/>
        <p:cNvGrpSpPr/>
        <p:nvPr/>
      </p:nvGrpSpPr>
      <p:grpSpPr>
        <a:xfrm>
          <a:off x="0" y="0"/>
          <a:ext cx="0" cy="0"/>
          <a:chOff x="0" y="0"/>
          <a:chExt cx="0" cy="0"/>
        </a:xfrm>
      </p:grpSpPr>
      <p:pic>
        <p:nvPicPr>
          <p:cNvPr id="448" name="Google Shape;448;p63" descr="Captain America (Steve Rogers) | Characters | Marvel"/>
          <p:cNvPicPr preferRelativeResize="0"/>
          <p:nvPr/>
        </p:nvPicPr>
        <p:blipFill rotWithShape="1">
          <a:blip r:embed="rId3">
            <a:alphaModFix/>
          </a:blip>
          <a:srcRect t="36352" r="53436" b="17084"/>
          <a:stretch/>
        </p:blipFill>
        <p:spPr>
          <a:xfrm>
            <a:off x="1715575" y="1822261"/>
            <a:ext cx="5712850" cy="3213475"/>
          </a:xfrm>
          <a:prstGeom prst="rect">
            <a:avLst/>
          </a:prstGeom>
          <a:noFill/>
          <a:ln w="76200" cap="flat" cmpd="sng">
            <a:solidFill>
              <a:schemeClr val="lt1"/>
            </a:solidFill>
            <a:prstDash val="solid"/>
            <a:round/>
            <a:headEnd type="none" w="sm" len="sm"/>
            <a:tailEnd type="none" w="sm" len="sm"/>
          </a:ln>
        </p:spPr>
      </p:pic>
      <p:sp>
        <p:nvSpPr>
          <p:cNvPr id="2" name="Title 1" hidden="1"/>
          <p:cNvSpPr>
            <a:spLocks noGrp="1"/>
          </p:cNvSpPr>
          <p:nvPr>
            <p:ph type="title"/>
          </p:nvPr>
        </p:nvSpPr>
        <p:spPr/>
        <p:txBody>
          <a:bodyPr/>
          <a:lstStyle/>
          <a:p>
            <a:r>
              <a:rPr lang="en-US" dirty="0"/>
              <a:t>Figure out Who that Superhero Is!</a:t>
            </a:r>
            <a:br>
              <a:rPr lang="en-US" dirty="0"/>
            </a:br>
            <a:endParaRPr lang="en-CA"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452"/>
        <p:cNvGrpSpPr/>
        <p:nvPr/>
      </p:nvGrpSpPr>
      <p:grpSpPr>
        <a:xfrm>
          <a:off x="0" y="0"/>
          <a:ext cx="0" cy="0"/>
          <a:chOff x="0" y="0"/>
          <a:chExt cx="0" cy="0"/>
        </a:xfrm>
      </p:grpSpPr>
      <p:pic>
        <p:nvPicPr>
          <p:cNvPr id="453" name="Google Shape;453;p64" descr="Marvel Sues to Block Spider-Man, Doctor Strange Copyright Claims - Variety"/>
          <p:cNvPicPr preferRelativeResize="0"/>
          <p:nvPr/>
        </p:nvPicPr>
        <p:blipFill rotWithShape="1">
          <a:blip r:embed="rId3">
            <a:alphaModFix/>
          </a:blip>
          <a:srcRect l="2187" t="31937" r="51759" b="22008"/>
          <a:stretch/>
        </p:blipFill>
        <p:spPr>
          <a:xfrm>
            <a:off x="1691075" y="1758336"/>
            <a:ext cx="5761850" cy="3241025"/>
          </a:xfrm>
          <a:prstGeom prst="rect">
            <a:avLst/>
          </a:prstGeom>
          <a:noFill/>
          <a:ln w="76200" cap="flat" cmpd="sng">
            <a:solidFill>
              <a:schemeClr val="lt1"/>
            </a:solidFill>
            <a:prstDash val="solid"/>
            <a:round/>
            <a:headEnd type="none" w="sm" len="sm"/>
            <a:tailEnd type="none" w="sm" len="sm"/>
          </a:ln>
        </p:spPr>
      </p:pic>
      <p:sp>
        <p:nvSpPr>
          <p:cNvPr id="2" name="Title 1" hidden="1"/>
          <p:cNvSpPr>
            <a:spLocks noGrp="1"/>
          </p:cNvSpPr>
          <p:nvPr>
            <p:ph type="title"/>
          </p:nvPr>
        </p:nvSpPr>
        <p:spPr/>
        <p:txBody>
          <a:bodyPr/>
          <a:lstStyle/>
          <a:p>
            <a:r>
              <a:rPr lang="en-US" dirty="0"/>
              <a:t>Figure out Who that Superhero Is!</a:t>
            </a:r>
            <a:br>
              <a:rPr lang="en-US" dirty="0"/>
            </a:br>
            <a:endParaRPr lang="en-CA"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457"/>
        <p:cNvGrpSpPr/>
        <p:nvPr/>
      </p:nvGrpSpPr>
      <p:grpSpPr>
        <a:xfrm>
          <a:off x="0" y="0"/>
          <a:ext cx="0" cy="0"/>
          <a:chOff x="0" y="0"/>
          <a:chExt cx="0" cy="0"/>
        </a:xfrm>
      </p:grpSpPr>
      <p:pic>
        <p:nvPicPr>
          <p:cNvPr id="458" name="Google Shape;458;p65" descr="Marvel&amp;#39;s Avengers Iron Man skills guide and leveling tips - Polygon"/>
          <p:cNvPicPr preferRelativeResize="0"/>
          <p:nvPr/>
        </p:nvPicPr>
        <p:blipFill rotWithShape="1">
          <a:blip r:embed="rId3">
            <a:alphaModFix/>
          </a:blip>
          <a:srcRect l="51689" t="28379" r="2225" b="25535"/>
          <a:stretch/>
        </p:blipFill>
        <p:spPr>
          <a:xfrm>
            <a:off x="1990725" y="1708150"/>
            <a:ext cx="5162551" cy="3441698"/>
          </a:xfrm>
          <a:prstGeom prst="rect">
            <a:avLst/>
          </a:prstGeom>
          <a:noFill/>
          <a:ln w="76200" cap="flat" cmpd="sng">
            <a:solidFill>
              <a:schemeClr val="lt1"/>
            </a:solidFill>
            <a:prstDash val="solid"/>
            <a:round/>
            <a:headEnd type="none" w="sm" len="sm"/>
            <a:tailEnd type="none" w="sm" len="sm"/>
          </a:ln>
        </p:spPr>
      </p:pic>
      <p:sp>
        <p:nvSpPr>
          <p:cNvPr id="2" name="Title 1" hidden="1"/>
          <p:cNvSpPr>
            <a:spLocks noGrp="1"/>
          </p:cNvSpPr>
          <p:nvPr>
            <p:ph type="title"/>
          </p:nvPr>
        </p:nvSpPr>
        <p:spPr/>
        <p:txBody>
          <a:bodyPr/>
          <a:lstStyle/>
          <a:p>
            <a:r>
              <a:rPr lang="en-US" dirty="0"/>
              <a:t>Figure out Who that Superhero Is!</a:t>
            </a:r>
            <a:br>
              <a:rPr lang="en-US" dirty="0"/>
            </a:br>
            <a:endParaRPr lang="en-CA"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462"/>
        <p:cNvGrpSpPr/>
        <p:nvPr/>
      </p:nvGrpSpPr>
      <p:grpSpPr>
        <a:xfrm>
          <a:off x="0" y="0"/>
          <a:ext cx="0" cy="0"/>
          <a:chOff x="0" y="0"/>
          <a:chExt cx="0" cy="0"/>
        </a:xfrm>
      </p:grpSpPr>
      <p:pic>
        <p:nvPicPr>
          <p:cNvPr id="463" name="Google Shape;463;p66" descr="Marvel&amp;#39;s &amp;#39;Shang-Chi&amp;#39; was made with China in mind. Here&amp;#39;s why Beijing  doesn&amp;#39;t like it."/>
          <p:cNvPicPr preferRelativeResize="0"/>
          <p:nvPr/>
        </p:nvPicPr>
        <p:blipFill rotWithShape="1">
          <a:blip r:embed="rId3">
            <a:alphaModFix/>
          </a:blip>
          <a:srcRect l="44619" t="34795" b="9824"/>
          <a:stretch/>
        </p:blipFill>
        <p:spPr>
          <a:xfrm>
            <a:off x="1370850" y="1828413"/>
            <a:ext cx="6402301" cy="3201175"/>
          </a:xfrm>
          <a:prstGeom prst="rect">
            <a:avLst/>
          </a:prstGeom>
          <a:noFill/>
          <a:ln w="76200" cap="flat" cmpd="sng">
            <a:solidFill>
              <a:schemeClr val="lt1"/>
            </a:solidFill>
            <a:prstDash val="solid"/>
            <a:round/>
            <a:headEnd type="none" w="sm" len="sm"/>
            <a:tailEnd type="none" w="sm" len="sm"/>
          </a:ln>
        </p:spPr>
      </p:pic>
      <p:sp>
        <p:nvSpPr>
          <p:cNvPr id="2" name="Title 1" hidden="1"/>
          <p:cNvSpPr>
            <a:spLocks noGrp="1"/>
          </p:cNvSpPr>
          <p:nvPr>
            <p:ph type="title"/>
          </p:nvPr>
        </p:nvSpPr>
        <p:spPr/>
        <p:txBody>
          <a:bodyPr/>
          <a:lstStyle/>
          <a:p>
            <a:r>
              <a:rPr lang="en-US"/>
              <a:t>Figure out Who that Superhero Is!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C30C20"/>
        </a:solidFill>
        <a:effectLst/>
      </p:bgPr>
    </p:bg>
    <p:spTree>
      <p:nvGrpSpPr>
        <p:cNvPr id="1" name="Shape 467"/>
        <p:cNvGrpSpPr/>
        <p:nvPr/>
      </p:nvGrpSpPr>
      <p:grpSpPr>
        <a:xfrm>
          <a:off x="0" y="0"/>
          <a:ext cx="0" cy="0"/>
          <a:chOff x="0" y="0"/>
          <a:chExt cx="0" cy="0"/>
        </a:xfrm>
      </p:grpSpPr>
      <p:sp>
        <p:nvSpPr>
          <p:cNvPr id="469" name="Google Shape;469;p67"/>
          <p:cNvSpPr txBox="1"/>
          <p:nvPr/>
        </p:nvSpPr>
        <p:spPr>
          <a:xfrm>
            <a:off x="1103250" y="3736200"/>
            <a:ext cx="6937500" cy="954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500" dirty="0">
                <a:solidFill>
                  <a:schemeClr val="lt1"/>
                </a:solidFill>
                <a:latin typeface="Open Sans"/>
                <a:ea typeface="Open Sans"/>
                <a:cs typeface="Open Sans"/>
                <a:sym typeface="Open Sans"/>
              </a:rPr>
              <a:t>Enjoy some fun, cartoon trivia to finish off your trivia night!</a:t>
            </a:r>
            <a:endParaRPr sz="2500" dirty="0">
              <a:solidFill>
                <a:schemeClr val="lt1"/>
              </a:solidFill>
              <a:latin typeface="Open Sans"/>
              <a:ea typeface="Open Sans"/>
              <a:cs typeface="Open Sans"/>
              <a:sym typeface="Open Sans"/>
            </a:endParaRPr>
          </a:p>
        </p:txBody>
      </p:sp>
      <p:sp>
        <p:nvSpPr>
          <p:cNvPr id="468" name="Google Shape;468;p67"/>
          <p:cNvSpPr txBox="1"/>
          <p:nvPr/>
        </p:nvSpPr>
        <p:spPr>
          <a:xfrm>
            <a:off x="1028050" y="2520050"/>
            <a:ext cx="7221600" cy="1031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5500" dirty="0">
                <a:solidFill>
                  <a:srgbClr val="FFFFFF"/>
                </a:solidFill>
                <a:latin typeface="Bangers"/>
                <a:ea typeface="Bangers"/>
                <a:cs typeface="Bangers"/>
                <a:sym typeface="Bangers"/>
              </a:rPr>
              <a:t>Round 5: Cartoon TRivia!</a:t>
            </a:r>
            <a:endParaRPr sz="5500" dirty="0">
              <a:solidFill>
                <a:srgbClr val="FFFFFF"/>
              </a:solidFill>
              <a:latin typeface="Bangers"/>
              <a:ea typeface="Bangers"/>
              <a:cs typeface="Bangers"/>
              <a:sym typeface="Bangers"/>
            </a:endParaRPr>
          </a:p>
        </p:txBody>
      </p:sp>
      <p:sp>
        <p:nvSpPr>
          <p:cNvPr id="2" name="Title 1" hidden="1"/>
          <p:cNvSpPr>
            <a:spLocks noGrp="1"/>
          </p:cNvSpPr>
          <p:nvPr>
            <p:ph type="title"/>
          </p:nvPr>
        </p:nvSpPr>
        <p:spPr/>
        <p:txBody>
          <a:bodyPr/>
          <a:lstStyle/>
          <a:p>
            <a:r>
              <a:rPr lang="en-CA" dirty="0"/>
              <a:t>Round 5: Cartoon </a:t>
            </a:r>
            <a:r>
              <a:rPr lang="en-CA" dirty="0" err="1"/>
              <a:t>TRivia</a:t>
            </a:r>
            <a:r>
              <a:rPr lang="en-CA" dirty="0"/>
              <a:t>!</a:t>
            </a:r>
            <a:br>
              <a:rPr lang="en-CA" dirty="0"/>
            </a:br>
            <a:endParaRPr lang="en-CA"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473"/>
        <p:cNvGrpSpPr/>
        <p:nvPr/>
      </p:nvGrpSpPr>
      <p:grpSpPr>
        <a:xfrm>
          <a:off x="0" y="0"/>
          <a:ext cx="0" cy="0"/>
          <a:chOff x="0" y="0"/>
          <a:chExt cx="0" cy="0"/>
        </a:xfrm>
      </p:grpSpPr>
      <p:sp>
        <p:nvSpPr>
          <p:cNvPr id="478" name="Google Shape;478;p68"/>
          <p:cNvSpPr/>
          <p:nvPr/>
        </p:nvSpPr>
        <p:spPr>
          <a:xfrm>
            <a:off x="4714138" y="5351750"/>
            <a:ext cx="3378600" cy="476400"/>
          </a:xfrm>
          <a:prstGeom prst="rect">
            <a:avLst/>
          </a:prstGeom>
          <a:gradFill>
            <a:gsLst>
              <a:gs pos="0">
                <a:srgbClr val="4E29AA"/>
              </a:gs>
              <a:gs pos="100000">
                <a:srgbClr val="1E123D"/>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D. have Fun </a:t>
            </a:r>
            <a:endParaRPr sz="1900">
              <a:solidFill>
                <a:schemeClr val="lt1"/>
              </a:solidFill>
              <a:latin typeface="Bangers"/>
              <a:ea typeface="Bangers"/>
              <a:cs typeface="Bangers"/>
              <a:sym typeface="Bangers"/>
            </a:endParaRPr>
          </a:p>
        </p:txBody>
      </p:sp>
      <p:sp>
        <p:nvSpPr>
          <p:cNvPr id="477" name="Google Shape;477;p68"/>
          <p:cNvSpPr/>
          <p:nvPr/>
        </p:nvSpPr>
        <p:spPr>
          <a:xfrm>
            <a:off x="1051263" y="5351750"/>
            <a:ext cx="3378600" cy="476400"/>
          </a:xfrm>
          <a:prstGeom prst="rect">
            <a:avLst/>
          </a:prstGeom>
          <a:gradFill>
            <a:gsLst>
              <a:gs pos="0">
                <a:srgbClr val="3177EE"/>
              </a:gs>
              <a:gs pos="100000">
                <a:srgbClr val="113D8A"/>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C. Love Everyone </a:t>
            </a:r>
            <a:endParaRPr sz="1900">
              <a:solidFill>
                <a:schemeClr val="lt1"/>
              </a:solidFill>
              <a:latin typeface="Bangers"/>
              <a:ea typeface="Bangers"/>
              <a:cs typeface="Bangers"/>
              <a:sym typeface="Bangers"/>
            </a:endParaRPr>
          </a:p>
        </p:txBody>
      </p:sp>
      <p:sp>
        <p:nvSpPr>
          <p:cNvPr id="476" name="Google Shape;476;p68"/>
          <p:cNvSpPr/>
          <p:nvPr/>
        </p:nvSpPr>
        <p:spPr>
          <a:xfrm>
            <a:off x="4714138" y="4676475"/>
            <a:ext cx="3378600" cy="476400"/>
          </a:xfrm>
          <a:prstGeom prst="rect">
            <a:avLst/>
          </a:prstGeom>
          <a:gradFill>
            <a:gsLst>
              <a:gs pos="0">
                <a:srgbClr val="DB0000"/>
              </a:gs>
              <a:gs pos="100000">
                <a:srgbClr val="54030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B. No Worries</a:t>
            </a:r>
            <a:endParaRPr sz="1900">
              <a:solidFill>
                <a:schemeClr val="lt1"/>
              </a:solidFill>
              <a:latin typeface="Bangers"/>
              <a:ea typeface="Bangers"/>
              <a:cs typeface="Bangers"/>
              <a:sym typeface="Bangers"/>
            </a:endParaRPr>
          </a:p>
        </p:txBody>
      </p:sp>
      <p:sp>
        <p:nvSpPr>
          <p:cNvPr id="475" name="Google Shape;475;p68"/>
          <p:cNvSpPr/>
          <p:nvPr/>
        </p:nvSpPr>
        <p:spPr>
          <a:xfrm>
            <a:off x="1051263" y="4676475"/>
            <a:ext cx="3378600" cy="476400"/>
          </a:xfrm>
          <a:prstGeom prst="rect">
            <a:avLst/>
          </a:prstGeom>
          <a:gradFill>
            <a:gsLst>
              <a:gs pos="0">
                <a:srgbClr val="51AB2A"/>
              </a:gs>
              <a:gs pos="100000">
                <a:srgbClr val="203E1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A. It will be okay</a:t>
            </a:r>
            <a:endParaRPr sz="1900">
              <a:solidFill>
                <a:schemeClr val="lt1"/>
              </a:solidFill>
              <a:latin typeface="Bangers"/>
              <a:ea typeface="Bangers"/>
              <a:cs typeface="Bangers"/>
              <a:sym typeface="Bangers"/>
            </a:endParaRPr>
          </a:p>
        </p:txBody>
      </p:sp>
      <p:pic>
        <p:nvPicPr>
          <p:cNvPr id="479" name="Google Shape;479;p68" descr="Hakuna Matata | Disney Wiki | Fandom"/>
          <p:cNvPicPr preferRelativeResize="0"/>
          <p:nvPr/>
        </p:nvPicPr>
        <p:blipFill>
          <a:blip r:embed="rId3">
            <a:alphaModFix/>
          </a:blip>
          <a:stretch>
            <a:fillRect/>
          </a:stretch>
        </p:blipFill>
        <p:spPr>
          <a:xfrm>
            <a:off x="2520025" y="2110100"/>
            <a:ext cx="4208909" cy="2367500"/>
          </a:xfrm>
          <a:prstGeom prst="rect">
            <a:avLst/>
          </a:prstGeom>
          <a:noFill/>
          <a:ln w="76200" cap="flat" cmpd="sng">
            <a:solidFill>
              <a:schemeClr val="lt1"/>
            </a:solidFill>
            <a:prstDash val="solid"/>
            <a:round/>
            <a:headEnd type="none" w="sm" len="sm"/>
            <a:tailEnd type="none" w="sm" len="sm"/>
          </a:ln>
        </p:spPr>
      </p:pic>
      <p:sp>
        <p:nvSpPr>
          <p:cNvPr id="474" name="Google Shape;474;p68"/>
          <p:cNvSpPr txBox="1"/>
          <p:nvPr/>
        </p:nvSpPr>
        <p:spPr>
          <a:xfrm>
            <a:off x="835800" y="1278800"/>
            <a:ext cx="7472400" cy="831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3100" dirty="0">
                <a:solidFill>
                  <a:schemeClr val="lt1"/>
                </a:solidFill>
                <a:latin typeface="Calibri"/>
                <a:ea typeface="Calibri"/>
                <a:cs typeface="Calibri"/>
                <a:sym typeface="Calibri"/>
              </a:rPr>
              <a:t> </a:t>
            </a:r>
            <a:r>
              <a:rPr lang="en" sz="4200" dirty="0">
                <a:solidFill>
                  <a:schemeClr val="lt1"/>
                </a:solidFill>
                <a:latin typeface="Bangers"/>
                <a:ea typeface="Bangers"/>
                <a:cs typeface="Bangers"/>
                <a:sym typeface="Bangers"/>
              </a:rPr>
              <a:t>What does Hakuna Matata mean?</a:t>
            </a:r>
            <a:endParaRPr sz="4400" dirty="0">
              <a:solidFill>
                <a:schemeClr val="lt1"/>
              </a:solidFill>
              <a:latin typeface="Bangers"/>
              <a:ea typeface="Bangers"/>
              <a:cs typeface="Bangers"/>
              <a:sym typeface="Bangers"/>
            </a:endParaRPr>
          </a:p>
        </p:txBody>
      </p:sp>
      <p:sp>
        <p:nvSpPr>
          <p:cNvPr id="2" name="Title 1" hidden="1"/>
          <p:cNvSpPr>
            <a:spLocks noGrp="1"/>
          </p:cNvSpPr>
          <p:nvPr>
            <p:ph type="title"/>
          </p:nvPr>
        </p:nvSpPr>
        <p:spPr/>
        <p:txBody>
          <a:bodyPr/>
          <a:lstStyle/>
          <a:p>
            <a:r>
              <a:rPr lang="en-US" dirty="0"/>
              <a:t> What does </a:t>
            </a:r>
            <a:r>
              <a:rPr lang="en-US" dirty="0" err="1"/>
              <a:t>Hakuna</a:t>
            </a:r>
            <a:r>
              <a:rPr lang="en-US" dirty="0"/>
              <a:t> </a:t>
            </a:r>
            <a:r>
              <a:rPr lang="en-US" dirty="0" err="1"/>
              <a:t>Matata</a:t>
            </a:r>
            <a:r>
              <a:rPr lang="en-US" dirty="0"/>
              <a:t> mean?</a:t>
            </a:r>
            <a:br>
              <a:rPr lang="en-US" dirty="0"/>
            </a:br>
            <a:endParaRPr lang="en-CA"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99"/>
        <p:cNvGrpSpPr/>
        <p:nvPr/>
      </p:nvGrpSpPr>
      <p:grpSpPr>
        <a:xfrm>
          <a:off x="0" y="0"/>
          <a:ext cx="0" cy="0"/>
          <a:chOff x="0" y="0"/>
          <a:chExt cx="0" cy="0"/>
        </a:xfrm>
      </p:grpSpPr>
      <p:sp>
        <p:nvSpPr>
          <p:cNvPr id="104" name="Google Shape;104;p24"/>
          <p:cNvSpPr/>
          <p:nvPr/>
        </p:nvSpPr>
        <p:spPr>
          <a:xfrm>
            <a:off x="4714138" y="5351750"/>
            <a:ext cx="3378600" cy="476400"/>
          </a:xfrm>
          <a:prstGeom prst="rect">
            <a:avLst/>
          </a:prstGeom>
          <a:gradFill>
            <a:gsLst>
              <a:gs pos="0">
                <a:srgbClr val="51AB2A"/>
              </a:gs>
              <a:gs pos="100000">
                <a:srgbClr val="203E1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D. Loki</a:t>
            </a:r>
            <a:endParaRPr sz="1900">
              <a:solidFill>
                <a:schemeClr val="lt1"/>
              </a:solidFill>
              <a:latin typeface="Bangers"/>
              <a:ea typeface="Bangers"/>
              <a:cs typeface="Bangers"/>
              <a:sym typeface="Bangers"/>
            </a:endParaRPr>
          </a:p>
        </p:txBody>
      </p:sp>
      <p:sp>
        <p:nvSpPr>
          <p:cNvPr id="103" name="Google Shape;103;p24"/>
          <p:cNvSpPr/>
          <p:nvPr/>
        </p:nvSpPr>
        <p:spPr>
          <a:xfrm>
            <a:off x="1051263" y="5351750"/>
            <a:ext cx="3378600" cy="476400"/>
          </a:xfrm>
          <a:prstGeom prst="rect">
            <a:avLst/>
          </a:prstGeom>
          <a:gradFill>
            <a:gsLst>
              <a:gs pos="0">
                <a:srgbClr val="DB0000"/>
              </a:gs>
              <a:gs pos="100000">
                <a:srgbClr val="54030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C. The Flash</a:t>
            </a:r>
            <a:endParaRPr sz="1900">
              <a:solidFill>
                <a:schemeClr val="lt1"/>
              </a:solidFill>
              <a:latin typeface="Bangers"/>
              <a:ea typeface="Bangers"/>
              <a:cs typeface="Bangers"/>
              <a:sym typeface="Bangers"/>
            </a:endParaRPr>
          </a:p>
        </p:txBody>
      </p:sp>
      <p:sp>
        <p:nvSpPr>
          <p:cNvPr id="102" name="Google Shape;102;p24"/>
          <p:cNvSpPr/>
          <p:nvPr/>
        </p:nvSpPr>
        <p:spPr>
          <a:xfrm>
            <a:off x="4714138" y="4676475"/>
            <a:ext cx="3378600" cy="476400"/>
          </a:xfrm>
          <a:prstGeom prst="rect">
            <a:avLst/>
          </a:prstGeom>
          <a:gradFill>
            <a:gsLst>
              <a:gs pos="0">
                <a:srgbClr val="3177EE"/>
              </a:gs>
              <a:gs pos="100000">
                <a:srgbClr val="113D8A"/>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dirty="0">
                <a:solidFill>
                  <a:schemeClr val="lt1"/>
                </a:solidFill>
                <a:latin typeface="Bangers"/>
                <a:ea typeface="Bangers"/>
                <a:cs typeface="Bangers"/>
                <a:sym typeface="Bangers"/>
              </a:rPr>
              <a:t>B. Quicksilver</a:t>
            </a:r>
            <a:endParaRPr sz="1900" dirty="0">
              <a:solidFill>
                <a:schemeClr val="lt1"/>
              </a:solidFill>
              <a:latin typeface="Bangers"/>
              <a:ea typeface="Bangers"/>
              <a:cs typeface="Bangers"/>
              <a:sym typeface="Bangers"/>
            </a:endParaRPr>
          </a:p>
        </p:txBody>
      </p:sp>
      <p:sp>
        <p:nvSpPr>
          <p:cNvPr id="101" name="Google Shape;101;p24"/>
          <p:cNvSpPr/>
          <p:nvPr/>
        </p:nvSpPr>
        <p:spPr>
          <a:xfrm>
            <a:off x="1051263" y="4676475"/>
            <a:ext cx="3378600" cy="476400"/>
          </a:xfrm>
          <a:prstGeom prst="rect">
            <a:avLst/>
          </a:prstGeom>
          <a:gradFill>
            <a:gsLst>
              <a:gs pos="0">
                <a:srgbClr val="4E29AA"/>
              </a:gs>
              <a:gs pos="100000">
                <a:srgbClr val="1E123D"/>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A. WOlverine</a:t>
            </a:r>
            <a:endParaRPr sz="1900">
              <a:solidFill>
                <a:schemeClr val="lt1"/>
              </a:solidFill>
              <a:latin typeface="Bangers"/>
              <a:ea typeface="Bangers"/>
              <a:cs typeface="Bangers"/>
              <a:sym typeface="Bangers"/>
            </a:endParaRPr>
          </a:p>
        </p:txBody>
      </p:sp>
      <p:pic>
        <p:nvPicPr>
          <p:cNvPr id="105" name="Google Shape;105;p24" descr="In Avengers: Age of Ultron, shouldn&amp;#39;t Quicksilver able to have survived? -  Quora"/>
          <p:cNvPicPr preferRelativeResize="0"/>
          <p:nvPr/>
        </p:nvPicPr>
        <p:blipFill rotWithShape="1">
          <a:blip r:embed="rId3">
            <a:alphaModFix/>
          </a:blip>
          <a:srcRect l="37693" t="37690" r="-6"/>
          <a:stretch/>
        </p:blipFill>
        <p:spPr>
          <a:xfrm>
            <a:off x="3033838" y="2484400"/>
            <a:ext cx="3076325" cy="1993201"/>
          </a:xfrm>
          <a:prstGeom prst="rect">
            <a:avLst/>
          </a:prstGeom>
          <a:noFill/>
          <a:ln w="76200" cap="flat" cmpd="sng">
            <a:solidFill>
              <a:schemeClr val="lt1"/>
            </a:solidFill>
            <a:prstDash val="solid"/>
            <a:round/>
            <a:headEnd type="none" w="sm" len="sm"/>
            <a:tailEnd type="none" w="sm" len="sm"/>
          </a:ln>
        </p:spPr>
      </p:pic>
      <p:sp>
        <p:nvSpPr>
          <p:cNvPr id="100" name="Google Shape;100;p24"/>
          <p:cNvSpPr txBox="1"/>
          <p:nvPr/>
        </p:nvSpPr>
        <p:spPr>
          <a:xfrm>
            <a:off x="835800" y="1278800"/>
            <a:ext cx="7472400" cy="12105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3100" dirty="0">
                <a:solidFill>
                  <a:schemeClr val="lt1"/>
                </a:solidFill>
                <a:latin typeface="Calibri"/>
                <a:ea typeface="Calibri"/>
                <a:cs typeface="Calibri"/>
                <a:sym typeface="Calibri"/>
              </a:rPr>
              <a:t> </a:t>
            </a:r>
            <a:r>
              <a:rPr lang="en" sz="3100" dirty="0">
                <a:solidFill>
                  <a:schemeClr val="lt1"/>
                </a:solidFill>
                <a:latin typeface="Bangers"/>
                <a:ea typeface="Bangers"/>
                <a:cs typeface="Bangers"/>
                <a:sym typeface="Bangers"/>
              </a:rPr>
              <a:t>Who is the superhero twin brother of Scarlet Witch?</a:t>
            </a:r>
            <a:endParaRPr sz="3300" dirty="0">
              <a:solidFill>
                <a:schemeClr val="lt1"/>
              </a:solidFill>
              <a:latin typeface="Bangers"/>
              <a:ea typeface="Bangers"/>
              <a:cs typeface="Bangers"/>
              <a:sym typeface="Bangers"/>
            </a:endParaRPr>
          </a:p>
        </p:txBody>
      </p:sp>
      <p:sp>
        <p:nvSpPr>
          <p:cNvPr id="2" name="Title 1" hidden="1"/>
          <p:cNvSpPr>
            <a:spLocks noGrp="1"/>
          </p:cNvSpPr>
          <p:nvPr>
            <p:ph type="title"/>
          </p:nvPr>
        </p:nvSpPr>
        <p:spPr/>
        <p:txBody>
          <a:bodyPr/>
          <a:lstStyle/>
          <a:p>
            <a:r>
              <a:rPr lang="en-US" dirty="0"/>
              <a:t>Who is the superhero twin brother of Scarlet Witch?</a:t>
            </a:r>
            <a:br>
              <a:rPr lang="en-US" dirty="0"/>
            </a:br>
            <a:endParaRPr lang="en-CA"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483"/>
        <p:cNvGrpSpPr/>
        <p:nvPr/>
      </p:nvGrpSpPr>
      <p:grpSpPr>
        <a:xfrm>
          <a:off x="0" y="0"/>
          <a:ext cx="0" cy="0"/>
          <a:chOff x="0" y="0"/>
          <a:chExt cx="0" cy="0"/>
        </a:xfrm>
      </p:grpSpPr>
      <p:sp>
        <p:nvSpPr>
          <p:cNvPr id="488" name="Google Shape;488;p69"/>
          <p:cNvSpPr/>
          <p:nvPr/>
        </p:nvSpPr>
        <p:spPr>
          <a:xfrm>
            <a:off x="4714138" y="5351750"/>
            <a:ext cx="3378600" cy="476400"/>
          </a:xfrm>
          <a:prstGeom prst="rect">
            <a:avLst/>
          </a:prstGeom>
          <a:gradFill>
            <a:gsLst>
              <a:gs pos="0">
                <a:srgbClr val="4E29AA"/>
              </a:gs>
              <a:gs pos="100000">
                <a:srgbClr val="1E123D"/>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D. 10,000 Years</a:t>
            </a:r>
            <a:endParaRPr sz="1900">
              <a:solidFill>
                <a:schemeClr val="lt1"/>
              </a:solidFill>
              <a:latin typeface="Bangers"/>
              <a:ea typeface="Bangers"/>
              <a:cs typeface="Bangers"/>
              <a:sym typeface="Bangers"/>
            </a:endParaRPr>
          </a:p>
        </p:txBody>
      </p:sp>
      <p:sp>
        <p:nvSpPr>
          <p:cNvPr id="487" name="Google Shape;487;p69"/>
          <p:cNvSpPr/>
          <p:nvPr/>
        </p:nvSpPr>
        <p:spPr>
          <a:xfrm>
            <a:off x="1051263" y="5351750"/>
            <a:ext cx="3378600" cy="476400"/>
          </a:xfrm>
          <a:prstGeom prst="rect">
            <a:avLst/>
          </a:prstGeom>
          <a:gradFill>
            <a:gsLst>
              <a:gs pos="0">
                <a:srgbClr val="51AB2A"/>
              </a:gs>
              <a:gs pos="100000">
                <a:srgbClr val="203E1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C. 100 Years</a:t>
            </a:r>
            <a:endParaRPr sz="1900">
              <a:solidFill>
                <a:schemeClr val="lt1"/>
              </a:solidFill>
              <a:latin typeface="Bangers"/>
              <a:ea typeface="Bangers"/>
              <a:cs typeface="Bangers"/>
              <a:sym typeface="Bangers"/>
            </a:endParaRPr>
          </a:p>
        </p:txBody>
      </p:sp>
      <p:sp>
        <p:nvSpPr>
          <p:cNvPr id="486" name="Google Shape;486;p69"/>
          <p:cNvSpPr/>
          <p:nvPr/>
        </p:nvSpPr>
        <p:spPr>
          <a:xfrm>
            <a:off x="4714138" y="4676475"/>
            <a:ext cx="3378600" cy="476400"/>
          </a:xfrm>
          <a:prstGeom prst="rect">
            <a:avLst/>
          </a:prstGeom>
          <a:gradFill>
            <a:gsLst>
              <a:gs pos="0">
                <a:srgbClr val="DB0000"/>
              </a:gs>
              <a:gs pos="100000">
                <a:srgbClr val="54030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B. 100,000 years</a:t>
            </a:r>
            <a:endParaRPr sz="1900">
              <a:solidFill>
                <a:schemeClr val="lt1"/>
              </a:solidFill>
              <a:latin typeface="Bangers"/>
              <a:ea typeface="Bangers"/>
              <a:cs typeface="Bangers"/>
              <a:sym typeface="Bangers"/>
            </a:endParaRPr>
          </a:p>
        </p:txBody>
      </p:sp>
      <p:sp>
        <p:nvSpPr>
          <p:cNvPr id="485" name="Google Shape;485;p69"/>
          <p:cNvSpPr/>
          <p:nvPr/>
        </p:nvSpPr>
        <p:spPr>
          <a:xfrm>
            <a:off x="1051263" y="4676475"/>
            <a:ext cx="3378600" cy="476400"/>
          </a:xfrm>
          <a:prstGeom prst="rect">
            <a:avLst/>
          </a:prstGeom>
          <a:gradFill>
            <a:gsLst>
              <a:gs pos="0">
                <a:srgbClr val="1077D2"/>
              </a:gs>
              <a:gs pos="100000">
                <a:srgbClr val="09315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A. 10,000 Hours</a:t>
            </a:r>
            <a:endParaRPr sz="1900">
              <a:solidFill>
                <a:schemeClr val="lt1"/>
              </a:solidFill>
              <a:latin typeface="Bangers"/>
              <a:ea typeface="Bangers"/>
              <a:cs typeface="Bangers"/>
              <a:sym typeface="Bangers"/>
            </a:endParaRPr>
          </a:p>
        </p:txBody>
      </p:sp>
      <p:pic>
        <p:nvPicPr>
          <p:cNvPr id="489" name="Google Shape;489;p69" descr="Aladdin: Dare to Gaze Upon Will Smith&amp;#39;s Version of the Genie | Vanity Fair"/>
          <p:cNvPicPr preferRelativeResize="0"/>
          <p:nvPr/>
        </p:nvPicPr>
        <p:blipFill rotWithShape="1">
          <a:blip r:embed="rId3">
            <a:alphaModFix/>
          </a:blip>
          <a:srcRect t="20153"/>
          <a:stretch/>
        </p:blipFill>
        <p:spPr>
          <a:xfrm>
            <a:off x="2975274" y="2380063"/>
            <a:ext cx="3502452" cy="2097526"/>
          </a:xfrm>
          <a:prstGeom prst="rect">
            <a:avLst/>
          </a:prstGeom>
          <a:noFill/>
          <a:ln w="76200" cap="flat" cmpd="sng">
            <a:solidFill>
              <a:schemeClr val="lt1"/>
            </a:solidFill>
            <a:prstDash val="solid"/>
            <a:round/>
            <a:headEnd type="none" w="sm" len="sm"/>
            <a:tailEnd type="none" w="sm" len="sm"/>
          </a:ln>
        </p:spPr>
      </p:pic>
      <p:sp>
        <p:nvSpPr>
          <p:cNvPr id="484" name="Google Shape;484;p69"/>
          <p:cNvSpPr txBox="1"/>
          <p:nvPr/>
        </p:nvSpPr>
        <p:spPr>
          <a:xfrm>
            <a:off x="835800" y="990425"/>
            <a:ext cx="7472400" cy="12768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2200" dirty="0">
                <a:solidFill>
                  <a:schemeClr val="lt1"/>
                </a:solidFill>
                <a:latin typeface="Calibri"/>
                <a:ea typeface="Calibri"/>
                <a:cs typeface="Calibri"/>
                <a:sym typeface="Calibri"/>
              </a:rPr>
              <a:t> </a:t>
            </a:r>
            <a:r>
              <a:rPr lang="en" sz="3300" dirty="0">
                <a:solidFill>
                  <a:schemeClr val="lt1"/>
                </a:solidFill>
                <a:latin typeface="Bangers"/>
                <a:ea typeface="Bangers"/>
                <a:cs typeface="Bangers"/>
                <a:sym typeface="Bangers"/>
              </a:rPr>
              <a:t>Genie was stuck in the lamp for how many years before Aladdin found him?</a:t>
            </a:r>
            <a:endParaRPr sz="3500" dirty="0">
              <a:solidFill>
                <a:schemeClr val="lt1"/>
              </a:solidFill>
              <a:latin typeface="Bangers"/>
              <a:ea typeface="Bangers"/>
              <a:cs typeface="Bangers"/>
              <a:sym typeface="Bangers"/>
            </a:endParaRPr>
          </a:p>
        </p:txBody>
      </p:sp>
      <p:sp>
        <p:nvSpPr>
          <p:cNvPr id="2" name="Title 1" hidden="1"/>
          <p:cNvSpPr>
            <a:spLocks noGrp="1"/>
          </p:cNvSpPr>
          <p:nvPr>
            <p:ph type="title"/>
          </p:nvPr>
        </p:nvSpPr>
        <p:spPr/>
        <p:txBody>
          <a:bodyPr/>
          <a:lstStyle/>
          <a:p>
            <a:r>
              <a:rPr lang="en-US" dirty="0"/>
              <a:t> Genie was stuck in the lamp for how many years before Aladdin found him?</a:t>
            </a:r>
            <a:br>
              <a:rPr lang="en-US" dirty="0"/>
            </a:br>
            <a:endParaRPr lang="en-CA"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493"/>
        <p:cNvGrpSpPr/>
        <p:nvPr/>
      </p:nvGrpSpPr>
      <p:grpSpPr>
        <a:xfrm>
          <a:off x="0" y="0"/>
          <a:ext cx="0" cy="0"/>
          <a:chOff x="0" y="0"/>
          <a:chExt cx="0" cy="0"/>
        </a:xfrm>
      </p:grpSpPr>
      <p:sp>
        <p:nvSpPr>
          <p:cNvPr id="498" name="Google Shape;498;p70"/>
          <p:cNvSpPr/>
          <p:nvPr/>
        </p:nvSpPr>
        <p:spPr>
          <a:xfrm>
            <a:off x="4714138" y="5351750"/>
            <a:ext cx="3378600" cy="476400"/>
          </a:xfrm>
          <a:prstGeom prst="rect">
            <a:avLst/>
          </a:prstGeom>
          <a:gradFill>
            <a:gsLst>
              <a:gs pos="0">
                <a:srgbClr val="DB0000"/>
              </a:gs>
              <a:gs pos="100000">
                <a:srgbClr val="54030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D. Syndrome</a:t>
            </a:r>
            <a:endParaRPr sz="1900">
              <a:solidFill>
                <a:schemeClr val="lt1"/>
              </a:solidFill>
              <a:latin typeface="Bangers"/>
              <a:ea typeface="Bangers"/>
              <a:cs typeface="Bangers"/>
              <a:sym typeface="Bangers"/>
            </a:endParaRPr>
          </a:p>
        </p:txBody>
      </p:sp>
      <p:sp>
        <p:nvSpPr>
          <p:cNvPr id="497" name="Google Shape;497;p70"/>
          <p:cNvSpPr/>
          <p:nvPr/>
        </p:nvSpPr>
        <p:spPr>
          <a:xfrm>
            <a:off x="1051263" y="5351750"/>
            <a:ext cx="3378600" cy="476400"/>
          </a:xfrm>
          <a:prstGeom prst="rect">
            <a:avLst/>
          </a:prstGeom>
          <a:gradFill>
            <a:gsLst>
              <a:gs pos="0">
                <a:srgbClr val="51AB2A"/>
              </a:gs>
              <a:gs pos="100000">
                <a:srgbClr val="203E1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C. Edna Mode</a:t>
            </a:r>
            <a:endParaRPr sz="1900">
              <a:solidFill>
                <a:schemeClr val="lt1"/>
              </a:solidFill>
              <a:latin typeface="Bangers"/>
              <a:ea typeface="Bangers"/>
              <a:cs typeface="Bangers"/>
              <a:sym typeface="Bangers"/>
            </a:endParaRPr>
          </a:p>
        </p:txBody>
      </p:sp>
      <p:sp>
        <p:nvSpPr>
          <p:cNvPr id="496" name="Google Shape;496;p70"/>
          <p:cNvSpPr/>
          <p:nvPr/>
        </p:nvSpPr>
        <p:spPr>
          <a:xfrm>
            <a:off x="4714138" y="4676475"/>
            <a:ext cx="3378600" cy="476400"/>
          </a:xfrm>
          <a:prstGeom prst="rect">
            <a:avLst/>
          </a:prstGeom>
          <a:gradFill>
            <a:gsLst>
              <a:gs pos="0">
                <a:srgbClr val="4E29AA"/>
              </a:gs>
              <a:gs pos="100000">
                <a:srgbClr val="1E123D"/>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B. Violet Parr</a:t>
            </a:r>
            <a:endParaRPr sz="1900">
              <a:solidFill>
                <a:schemeClr val="lt1"/>
              </a:solidFill>
              <a:latin typeface="Bangers"/>
              <a:ea typeface="Bangers"/>
              <a:cs typeface="Bangers"/>
              <a:sym typeface="Bangers"/>
            </a:endParaRPr>
          </a:p>
        </p:txBody>
      </p:sp>
      <p:sp>
        <p:nvSpPr>
          <p:cNvPr id="495" name="Google Shape;495;p70"/>
          <p:cNvSpPr/>
          <p:nvPr/>
        </p:nvSpPr>
        <p:spPr>
          <a:xfrm>
            <a:off x="1051263" y="4676475"/>
            <a:ext cx="3378600" cy="476400"/>
          </a:xfrm>
          <a:prstGeom prst="rect">
            <a:avLst/>
          </a:prstGeom>
          <a:gradFill>
            <a:gsLst>
              <a:gs pos="0">
                <a:srgbClr val="1077D2"/>
              </a:gs>
              <a:gs pos="100000">
                <a:srgbClr val="09315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A. Elastigirl</a:t>
            </a:r>
            <a:endParaRPr sz="1900">
              <a:solidFill>
                <a:schemeClr val="lt1"/>
              </a:solidFill>
              <a:latin typeface="Bangers"/>
              <a:ea typeface="Bangers"/>
              <a:cs typeface="Bangers"/>
              <a:sym typeface="Bangers"/>
            </a:endParaRPr>
          </a:p>
        </p:txBody>
      </p:sp>
      <p:pic>
        <p:nvPicPr>
          <p:cNvPr id="499" name="Google Shape;499;p70" descr="Incredibles 2,” Reviewed: A Sequel in the Shadow of a Masterwork | The New  Yorker"/>
          <p:cNvPicPr preferRelativeResize="0"/>
          <p:nvPr/>
        </p:nvPicPr>
        <p:blipFill>
          <a:blip r:embed="rId3">
            <a:alphaModFix/>
          </a:blip>
          <a:stretch>
            <a:fillRect/>
          </a:stretch>
        </p:blipFill>
        <p:spPr>
          <a:xfrm>
            <a:off x="2685100" y="2354850"/>
            <a:ext cx="3773801" cy="2122749"/>
          </a:xfrm>
          <a:prstGeom prst="rect">
            <a:avLst/>
          </a:prstGeom>
          <a:noFill/>
          <a:ln w="76200" cap="flat" cmpd="sng">
            <a:solidFill>
              <a:schemeClr val="lt1"/>
            </a:solidFill>
            <a:prstDash val="solid"/>
            <a:round/>
            <a:headEnd type="none" w="sm" len="sm"/>
            <a:tailEnd type="none" w="sm" len="sm"/>
          </a:ln>
        </p:spPr>
      </p:pic>
      <p:sp>
        <p:nvSpPr>
          <p:cNvPr id="494" name="Google Shape;494;p70"/>
          <p:cNvSpPr txBox="1"/>
          <p:nvPr/>
        </p:nvSpPr>
        <p:spPr>
          <a:xfrm>
            <a:off x="835800" y="990425"/>
            <a:ext cx="7472400" cy="1376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2500" dirty="0">
                <a:solidFill>
                  <a:schemeClr val="lt1"/>
                </a:solidFill>
                <a:latin typeface="Calibri"/>
                <a:ea typeface="Calibri"/>
                <a:cs typeface="Calibri"/>
                <a:sym typeface="Calibri"/>
              </a:rPr>
              <a:t> </a:t>
            </a:r>
            <a:r>
              <a:rPr lang="en" sz="3600" dirty="0">
                <a:solidFill>
                  <a:schemeClr val="lt1"/>
                </a:solidFill>
                <a:latin typeface="Bangers"/>
                <a:ea typeface="Bangers"/>
                <a:cs typeface="Bangers"/>
                <a:sym typeface="Bangers"/>
              </a:rPr>
              <a:t>Who is the fashion designer in The Incredibles?</a:t>
            </a:r>
            <a:endParaRPr sz="3800" dirty="0">
              <a:solidFill>
                <a:schemeClr val="lt1"/>
              </a:solidFill>
              <a:latin typeface="Bangers"/>
              <a:ea typeface="Bangers"/>
              <a:cs typeface="Bangers"/>
              <a:sym typeface="Bangers"/>
            </a:endParaRPr>
          </a:p>
        </p:txBody>
      </p:sp>
      <p:sp>
        <p:nvSpPr>
          <p:cNvPr id="2" name="Title 1" hidden="1"/>
          <p:cNvSpPr>
            <a:spLocks noGrp="1"/>
          </p:cNvSpPr>
          <p:nvPr>
            <p:ph type="title"/>
          </p:nvPr>
        </p:nvSpPr>
        <p:spPr/>
        <p:txBody>
          <a:bodyPr/>
          <a:lstStyle/>
          <a:p>
            <a:r>
              <a:rPr lang="en-US" dirty="0"/>
              <a:t> Who is the fashion designer in The </a:t>
            </a:r>
            <a:r>
              <a:rPr lang="en-US" dirty="0" err="1"/>
              <a:t>Incredibles</a:t>
            </a:r>
            <a:r>
              <a:rPr lang="en-US" dirty="0"/>
              <a:t>?</a:t>
            </a:r>
            <a:br>
              <a:rPr lang="en-US" dirty="0"/>
            </a:br>
            <a:endParaRPr lang="en-CA"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503"/>
        <p:cNvGrpSpPr/>
        <p:nvPr/>
      </p:nvGrpSpPr>
      <p:grpSpPr>
        <a:xfrm>
          <a:off x="0" y="0"/>
          <a:ext cx="0" cy="0"/>
          <a:chOff x="0" y="0"/>
          <a:chExt cx="0" cy="0"/>
        </a:xfrm>
      </p:grpSpPr>
      <p:sp>
        <p:nvSpPr>
          <p:cNvPr id="508" name="Google Shape;508;p71"/>
          <p:cNvSpPr/>
          <p:nvPr/>
        </p:nvSpPr>
        <p:spPr>
          <a:xfrm>
            <a:off x="4714138" y="5351750"/>
            <a:ext cx="3378600" cy="476400"/>
          </a:xfrm>
          <a:prstGeom prst="rect">
            <a:avLst/>
          </a:prstGeom>
          <a:gradFill>
            <a:gsLst>
              <a:gs pos="0">
                <a:srgbClr val="1077D2"/>
              </a:gs>
              <a:gs pos="100000">
                <a:srgbClr val="09315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D. Marques</a:t>
            </a:r>
            <a:endParaRPr sz="1900">
              <a:solidFill>
                <a:schemeClr val="lt1"/>
              </a:solidFill>
              <a:latin typeface="Bangers"/>
              <a:ea typeface="Bangers"/>
              <a:cs typeface="Bangers"/>
              <a:sym typeface="Bangers"/>
            </a:endParaRPr>
          </a:p>
        </p:txBody>
      </p:sp>
      <p:sp>
        <p:nvSpPr>
          <p:cNvPr id="507" name="Google Shape;507;p71"/>
          <p:cNvSpPr/>
          <p:nvPr/>
        </p:nvSpPr>
        <p:spPr>
          <a:xfrm>
            <a:off x="1051263" y="5351750"/>
            <a:ext cx="3378600" cy="476400"/>
          </a:xfrm>
          <a:prstGeom prst="rect">
            <a:avLst/>
          </a:prstGeom>
          <a:gradFill>
            <a:gsLst>
              <a:gs pos="0">
                <a:srgbClr val="51AB2A"/>
              </a:gs>
              <a:gs pos="100000">
                <a:srgbClr val="203E1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C. Phillip</a:t>
            </a:r>
            <a:endParaRPr sz="1900">
              <a:solidFill>
                <a:schemeClr val="lt1"/>
              </a:solidFill>
              <a:latin typeface="Bangers"/>
              <a:ea typeface="Bangers"/>
              <a:cs typeface="Bangers"/>
              <a:sym typeface="Bangers"/>
            </a:endParaRPr>
          </a:p>
        </p:txBody>
      </p:sp>
      <p:sp>
        <p:nvSpPr>
          <p:cNvPr id="506" name="Google Shape;506;p71"/>
          <p:cNvSpPr/>
          <p:nvPr/>
        </p:nvSpPr>
        <p:spPr>
          <a:xfrm>
            <a:off x="4714138" y="4676475"/>
            <a:ext cx="3378600" cy="476400"/>
          </a:xfrm>
          <a:prstGeom prst="rect">
            <a:avLst/>
          </a:prstGeom>
          <a:gradFill>
            <a:gsLst>
              <a:gs pos="0">
                <a:srgbClr val="4E29AA"/>
              </a:gs>
              <a:gs pos="100000">
                <a:srgbClr val="1E123D"/>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B. Morris</a:t>
            </a:r>
            <a:endParaRPr sz="1900">
              <a:solidFill>
                <a:schemeClr val="lt1"/>
              </a:solidFill>
              <a:latin typeface="Bangers"/>
              <a:ea typeface="Bangers"/>
              <a:cs typeface="Bangers"/>
              <a:sym typeface="Bangers"/>
            </a:endParaRPr>
          </a:p>
        </p:txBody>
      </p:sp>
      <p:sp>
        <p:nvSpPr>
          <p:cNvPr id="505" name="Google Shape;505;p71"/>
          <p:cNvSpPr/>
          <p:nvPr/>
        </p:nvSpPr>
        <p:spPr>
          <a:xfrm>
            <a:off x="1051263" y="4676475"/>
            <a:ext cx="3378600" cy="476400"/>
          </a:xfrm>
          <a:prstGeom prst="rect">
            <a:avLst/>
          </a:prstGeom>
          <a:gradFill>
            <a:gsLst>
              <a:gs pos="0">
                <a:srgbClr val="DB0000"/>
              </a:gs>
              <a:gs pos="100000">
                <a:srgbClr val="54030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A. Maurice</a:t>
            </a:r>
            <a:endParaRPr sz="1900">
              <a:solidFill>
                <a:schemeClr val="lt1"/>
              </a:solidFill>
              <a:latin typeface="Bangers"/>
              <a:ea typeface="Bangers"/>
              <a:cs typeface="Bangers"/>
              <a:sym typeface="Bangers"/>
            </a:endParaRPr>
          </a:p>
        </p:txBody>
      </p:sp>
      <p:pic>
        <p:nvPicPr>
          <p:cNvPr id="509" name="Google Shape;509;p71" descr="Maurice - Disney Baby Names for Boys - Zimbio"/>
          <p:cNvPicPr preferRelativeResize="0"/>
          <p:nvPr/>
        </p:nvPicPr>
        <p:blipFill rotWithShape="1">
          <a:blip r:embed="rId3">
            <a:alphaModFix/>
          </a:blip>
          <a:srcRect t="15274" b="9998"/>
          <a:stretch/>
        </p:blipFill>
        <p:spPr>
          <a:xfrm>
            <a:off x="2994275" y="2359400"/>
            <a:ext cx="3155450" cy="2118200"/>
          </a:xfrm>
          <a:prstGeom prst="rect">
            <a:avLst/>
          </a:prstGeom>
          <a:noFill/>
          <a:ln w="76200" cap="flat" cmpd="sng">
            <a:solidFill>
              <a:schemeClr val="lt1"/>
            </a:solidFill>
            <a:prstDash val="solid"/>
            <a:round/>
            <a:headEnd type="none" w="sm" len="sm"/>
            <a:tailEnd type="none" w="sm" len="sm"/>
          </a:ln>
        </p:spPr>
      </p:pic>
      <p:sp>
        <p:nvSpPr>
          <p:cNvPr id="504" name="Google Shape;504;p71"/>
          <p:cNvSpPr txBox="1"/>
          <p:nvPr/>
        </p:nvSpPr>
        <p:spPr>
          <a:xfrm>
            <a:off x="835800" y="990425"/>
            <a:ext cx="7472400" cy="1376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2500" dirty="0">
                <a:solidFill>
                  <a:schemeClr val="lt1"/>
                </a:solidFill>
                <a:latin typeface="Calibri"/>
                <a:ea typeface="Calibri"/>
                <a:cs typeface="Calibri"/>
                <a:sym typeface="Calibri"/>
              </a:rPr>
              <a:t> </a:t>
            </a:r>
            <a:r>
              <a:rPr lang="en" sz="3600" dirty="0">
                <a:solidFill>
                  <a:schemeClr val="lt1"/>
                </a:solidFill>
                <a:latin typeface="Bangers"/>
                <a:ea typeface="Bangers"/>
                <a:cs typeface="Bangers"/>
                <a:sym typeface="Bangers"/>
              </a:rPr>
              <a:t>What is the name of Belle’s father in Beauty and the Beast?</a:t>
            </a:r>
            <a:endParaRPr sz="3800" dirty="0">
              <a:solidFill>
                <a:schemeClr val="lt1"/>
              </a:solidFill>
              <a:latin typeface="Bangers"/>
              <a:ea typeface="Bangers"/>
              <a:cs typeface="Bangers"/>
              <a:sym typeface="Bangers"/>
            </a:endParaRPr>
          </a:p>
        </p:txBody>
      </p:sp>
      <p:sp>
        <p:nvSpPr>
          <p:cNvPr id="2" name="Title 1" hidden="1"/>
          <p:cNvSpPr>
            <a:spLocks noGrp="1"/>
          </p:cNvSpPr>
          <p:nvPr>
            <p:ph type="title"/>
          </p:nvPr>
        </p:nvSpPr>
        <p:spPr/>
        <p:txBody>
          <a:bodyPr/>
          <a:lstStyle/>
          <a:p>
            <a:r>
              <a:rPr lang="en-US" dirty="0"/>
              <a:t> What is the name of Belle’s father in Beauty and the Beast?</a:t>
            </a:r>
            <a:br>
              <a:rPr lang="en-US" dirty="0"/>
            </a:br>
            <a:endParaRPr lang="en-CA"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513"/>
        <p:cNvGrpSpPr/>
        <p:nvPr/>
      </p:nvGrpSpPr>
      <p:grpSpPr>
        <a:xfrm>
          <a:off x="0" y="0"/>
          <a:ext cx="0" cy="0"/>
          <a:chOff x="0" y="0"/>
          <a:chExt cx="0" cy="0"/>
        </a:xfrm>
      </p:grpSpPr>
      <p:sp>
        <p:nvSpPr>
          <p:cNvPr id="518" name="Google Shape;518;p72"/>
          <p:cNvSpPr/>
          <p:nvPr/>
        </p:nvSpPr>
        <p:spPr>
          <a:xfrm>
            <a:off x="4714138" y="5351750"/>
            <a:ext cx="3378600" cy="476400"/>
          </a:xfrm>
          <a:prstGeom prst="rect">
            <a:avLst/>
          </a:prstGeom>
          <a:gradFill>
            <a:gsLst>
              <a:gs pos="0">
                <a:srgbClr val="1077D2"/>
              </a:gs>
              <a:gs pos="100000">
                <a:srgbClr val="09315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D. Incredibles</a:t>
            </a:r>
            <a:endParaRPr sz="1900">
              <a:solidFill>
                <a:schemeClr val="lt1"/>
              </a:solidFill>
              <a:latin typeface="Bangers"/>
              <a:ea typeface="Bangers"/>
              <a:cs typeface="Bangers"/>
              <a:sym typeface="Bangers"/>
            </a:endParaRPr>
          </a:p>
        </p:txBody>
      </p:sp>
      <p:sp>
        <p:nvSpPr>
          <p:cNvPr id="517" name="Google Shape;517;p72"/>
          <p:cNvSpPr/>
          <p:nvPr/>
        </p:nvSpPr>
        <p:spPr>
          <a:xfrm>
            <a:off x="1051263" y="5351750"/>
            <a:ext cx="3378600" cy="476400"/>
          </a:xfrm>
          <a:prstGeom prst="rect">
            <a:avLst/>
          </a:prstGeom>
          <a:gradFill>
            <a:gsLst>
              <a:gs pos="0">
                <a:srgbClr val="4E29AA"/>
              </a:gs>
              <a:gs pos="100000">
                <a:srgbClr val="1E123D"/>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C. Monster’s, INC</a:t>
            </a:r>
            <a:endParaRPr sz="1900">
              <a:solidFill>
                <a:schemeClr val="lt1"/>
              </a:solidFill>
              <a:latin typeface="Bangers"/>
              <a:ea typeface="Bangers"/>
              <a:cs typeface="Bangers"/>
              <a:sym typeface="Bangers"/>
            </a:endParaRPr>
          </a:p>
        </p:txBody>
      </p:sp>
      <p:sp>
        <p:nvSpPr>
          <p:cNvPr id="516" name="Google Shape;516;p72"/>
          <p:cNvSpPr/>
          <p:nvPr/>
        </p:nvSpPr>
        <p:spPr>
          <a:xfrm>
            <a:off x="4714138" y="4676475"/>
            <a:ext cx="3378600" cy="476400"/>
          </a:xfrm>
          <a:prstGeom prst="rect">
            <a:avLst/>
          </a:prstGeom>
          <a:gradFill>
            <a:gsLst>
              <a:gs pos="0">
                <a:srgbClr val="51AB2A"/>
              </a:gs>
              <a:gs pos="100000">
                <a:srgbClr val="203E1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B. Toy Story</a:t>
            </a:r>
            <a:endParaRPr sz="1900">
              <a:solidFill>
                <a:schemeClr val="lt1"/>
              </a:solidFill>
              <a:latin typeface="Bangers"/>
              <a:ea typeface="Bangers"/>
              <a:cs typeface="Bangers"/>
              <a:sym typeface="Bangers"/>
            </a:endParaRPr>
          </a:p>
        </p:txBody>
      </p:sp>
      <p:sp>
        <p:nvSpPr>
          <p:cNvPr id="515" name="Google Shape;515;p72"/>
          <p:cNvSpPr/>
          <p:nvPr/>
        </p:nvSpPr>
        <p:spPr>
          <a:xfrm>
            <a:off x="1051263" y="4676475"/>
            <a:ext cx="3378600" cy="476400"/>
          </a:xfrm>
          <a:prstGeom prst="rect">
            <a:avLst/>
          </a:prstGeom>
          <a:gradFill>
            <a:gsLst>
              <a:gs pos="0">
                <a:srgbClr val="DB0000"/>
              </a:gs>
              <a:gs pos="100000">
                <a:srgbClr val="54030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A. Cars</a:t>
            </a:r>
            <a:endParaRPr sz="1900">
              <a:solidFill>
                <a:schemeClr val="lt1"/>
              </a:solidFill>
              <a:latin typeface="Bangers"/>
              <a:ea typeface="Bangers"/>
              <a:cs typeface="Bangers"/>
              <a:sym typeface="Bangers"/>
            </a:endParaRPr>
          </a:p>
        </p:txBody>
      </p:sp>
      <p:pic>
        <p:nvPicPr>
          <p:cNvPr id="519" name="Google Shape;519;p72" descr="Horrifying animation totally transforms the Pixar logo | Creative Bloq"/>
          <p:cNvPicPr preferRelativeResize="0"/>
          <p:nvPr/>
        </p:nvPicPr>
        <p:blipFill>
          <a:blip r:embed="rId3">
            <a:alphaModFix/>
          </a:blip>
          <a:stretch>
            <a:fillRect/>
          </a:stretch>
        </p:blipFill>
        <p:spPr>
          <a:xfrm>
            <a:off x="2457350" y="1944022"/>
            <a:ext cx="4342049" cy="2442400"/>
          </a:xfrm>
          <a:prstGeom prst="rect">
            <a:avLst/>
          </a:prstGeom>
          <a:noFill/>
          <a:ln w="76200" cap="flat" cmpd="sng">
            <a:solidFill>
              <a:schemeClr val="lt1"/>
            </a:solidFill>
            <a:prstDash val="solid"/>
            <a:round/>
            <a:headEnd type="none" w="sm" len="sm"/>
            <a:tailEnd type="none" w="sm" len="sm"/>
          </a:ln>
        </p:spPr>
      </p:pic>
      <p:sp>
        <p:nvSpPr>
          <p:cNvPr id="514" name="Google Shape;514;p72"/>
          <p:cNvSpPr txBox="1"/>
          <p:nvPr/>
        </p:nvSpPr>
        <p:spPr>
          <a:xfrm>
            <a:off x="835800" y="1128325"/>
            <a:ext cx="7472400" cy="815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3000" dirty="0">
                <a:solidFill>
                  <a:schemeClr val="lt1"/>
                </a:solidFill>
                <a:latin typeface="Calibri"/>
                <a:ea typeface="Calibri"/>
                <a:cs typeface="Calibri"/>
                <a:sym typeface="Calibri"/>
              </a:rPr>
              <a:t> </a:t>
            </a:r>
            <a:r>
              <a:rPr lang="en" sz="4100" dirty="0">
                <a:solidFill>
                  <a:schemeClr val="lt1"/>
                </a:solidFill>
                <a:latin typeface="Bangers"/>
                <a:ea typeface="Bangers"/>
                <a:cs typeface="Bangers"/>
                <a:sym typeface="Bangers"/>
              </a:rPr>
              <a:t>What was the first Pixar movie?</a:t>
            </a:r>
            <a:endParaRPr sz="4300" dirty="0">
              <a:solidFill>
                <a:schemeClr val="lt1"/>
              </a:solidFill>
              <a:latin typeface="Bangers"/>
              <a:ea typeface="Bangers"/>
              <a:cs typeface="Bangers"/>
              <a:sym typeface="Bangers"/>
            </a:endParaRPr>
          </a:p>
        </p:txBody>
      </p:sp>
      <p:sp>
        <p:nvSpPr>
          <p:cNvPr id="2" name="Title 1" hidden="1"/>
          <p:cNvSpPr>
            <a:spLocks noGrp="1"/>
          </p:cNvSpPr>
          <p:nvPr>
            <p:ph type="title"/>
          </p:nvPr>
        </p:nvSpPr>
        <p:spPr/>
        <p:txBody>
          <a:bodyPr/>
          <a:lstStyle/>
          <a:p>
            <a:r>
              <a:rPr lang="en-US" dirty="0"/>
              <a:t> What was the first Pixar movie?</a:t>
            </a:r>
            <a:br>
              <a:rPr lang="en-US" dirty="0"/>
            </a:br>
            <a:endParaRPr lang="en-CA"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523"/>
        <p:cNvGrpSpPr/>
        <p:nvPr/>
      </p:nvGrpSpPr>
      <p:grpSpPr>
        <a:xfrm>
          <a:off x="0" y="0"/>
          <a:ext cx="0" cy="0"/>
          <a:chOff x="0" y="0"/>
          <a:chExt cx="0" cy="0"/>
        </a:xfrm>
      </p:grpSpPr>
      <p:sp>
        <p:nvSpPr>
          <p:cNvPr id="528" name="Google Shape;528;p73"/>
          <p:cNvSpPr/>
          <p:nvPr/>
        </p:nvSpPr>
        <p:spPr>
          <a:xfrm>
            <a:off x="4714138" y="5351750"/>
            <a:ext cx="3378600" cy="476400"/>
          </a:xfrm>
          <a:prstGeom prst="rect">
            <a:avLst/>
          </a:prstGeom>
          <a:gradFill>
            <a:gsLst>
              <a:gs pos="0">
                <a:srgbClr val="1077D2"/>
              </a:gs>
              <a:gs pos="100000">
                <a:srgbClr val="09315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D. San fransokyo</a:t>
            </a:r>
            <a:endParaRPr sz="1900">
              <a:solidFill>
                <a:schemeClr val="lt1"/>
              </a:solidFill>
              <a:latin typeface="Bangers"/>
              <a:ea typeface="Bangers"/>
              <a:cs typeface="Bangers"/>
              <a:sym typeface="Bangers"/>
            </a:endParaRPr>
          </a:p>
        </p:txBody>
      </p:sp>
      <p:sp>
        <p:nvSpPr>
          <p:cNvPr id="527" name="Google Shape;527;p73"/>
          <p:cNvSpPr/>
          <p:nvPr/>
        </p:nvSpPr>
        <p:spPr>
          <a:xfrm>
            <a:off x="1051263" y="5351750"/>
            <a:ext cx="3378600" cy="476400"/>
          </a:xfrm>
          <a:prstGeom prst="rect">
            <a:avLst/>
          </a:prstGeom>
          <a:gradFill>
            <a:gsLst>
              <a:gs pos="0">
                <a:srgbClr val="DB0000"/>
              </a:gs>
              <a:gs pos="100000">
                <a:srgbClr val="54030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C. Chicago</a:t>
            </a:r>
            <a:endParaRPr sz="1900">
              <a:solidFill>
                <a:schemeClr val="lt1"/>
              </a:solidFill>
              <a:latin typeface="Bangers"/>
              <a:ea typeface="Bangers"/>
              <a:cs typeface="Bangers"/>
              <a:sym typeface="Bangers"/>
            </a:endParaRPr>
          </a:p>
        </p:txBody>
      </p:sp>
      <p:sp>
        <p:nvSpPr>
          <p:cNvPr id="526" name="Google Shape;526;p73"/>
          <p:cNvSpPr/>
          <p:nvPr/>
        </p:nvSpPr>
        <p:spPr>
          <a:xfrm>
            <a:off x="4714138" y="4676475"/>
            <a:ext cx="3378600" cy="476400"/>
          </a:xfrm>
          <a:prstGeom prst="rect">
            <a:avLst/>
          </a:prstGeom>
          <a:gradFill>
            <a:gsLst>
              <a:gs pos="0">
                <a:srgbClr val="51AB2A"/>
              </a:gs>
              <a:gs pos="100000">
                <a:srgbClr val="203E1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B. NEw York</a:t>
            </a:r>
            <a:endParaRPr sz="1900">
              <a:solidFill>
                <a:schemeClr val="lt1"/>
              </a:solidFill>
              <a:latin typeface="Bangers"/>
              <a:ea typeface="Bangers"/>
              <a:cs typeface="Bangers"/>
              <a:sym typeface="Bangers"/>
            </a:endParaRPr>
          </a:p>
        </p:txBody>
      </p:sp>
      <p:sp>
        <p:nvSpPr>
          <p:cNvPr id="525" name="Google Shape;525;p73"/>
          <p:cNvSpPr/>
          <p:nvPr/>
        </p:nvSpPr>
        <p:spPr>
          <a:xfrm>
            <a:off x="1051263" y="4676475"/>
            <a:ext cx="3378600" cy="476400"/>
          </a:xfrm>
          <a:prstGeom prst="rect">
            <a:avLst/>
          </a:prstGeom>
          <a:gradFill>
            <a:gsLst>
              <a:gs pos="0">
                <a:srgbClr val="4E29AA"/>
              </a:gs>
              <a:gs pos="100000">
                <a:srgbClr val="1E123D"/>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A. New Orleans </a:t>
            </a:r>
            <a:endParaRPr sz="1900">
              <a:solidFill>
                <a:schemeClr val="lt1"/>
              </a:solidFill>
              <a:latin typeface="Bangers"/>
              <a:ea typeface="Bangers"/>
              <a:cs typeface="Bangers"/>
              <a:sym typeface="Bangers"/>
            </a:endParaRPr>
          </a:p>
        </p:txBody>
      </p:sp>
      <p:pic>
        <p:nvPicPr>
          <p:cNvPr id="529" name="Google Shape;529;p73" descr="The Princess and the Frog Trailer: The Princess And The Frog - Metacritic"/>
          <p:cNvPicPr preferRelativeResize="0"/>
          <p:nvPr/>
        </p:nvPicPr>
        <p:blipFill>
          <a:blip r:embed="rId3">
            <a:alphaModFix/>
          </a:blip>
          <a:stretch>
            <a:fillRect/>
          </a:stretch>
        </p:blipFill>
        <p:spPr>
          <a:xfrm>
            <a:off x="2590975" y="2111050"/>
            <a:ext cx="3962057" cy="2228650"/>
          </a:xfrm>
          <a:prstGeom prst="rect">
            <a:avLst/>
          </a:prstGeom>
          <a:noFill/>
          <a:ln w="76200" cap="flat" cmpd="sng">
            <a:solidFill>
              <a:schemeClr val="lt1"/>
            </a:solidFill>
            <a:prstDash val="solid"/>
            <a:round/>
            <a:headEnd type="none" w="sm" len="sm"/>
            <a:tailEnd type="none" w="sm" len="sm"/>
          </a:ln>
        </p:spPr>
      </p:pic>
      <p:sp>
        <p:nvSpPr>
          <p:cNvPr id="524" name="Google Shape;524;p73"/>
          <p:cNvSpPr txBox="1"/>
          <p:nvPr/>
        </p:nvSpPr>
        <p:spPr>
          <a:xfrm>
            <a:off x="835800" y="1228650"/>
            <a:ext cx="7472400" cy="692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2200" dirty="0">
                <a:solidFill>
                  <a:schemeClr val="lt1"/>
                </a:solidFill>
                <a:latin typeface="Calibri"/>
                <a:ea typeface="Calibri"/>
                <a:cs typeface="Calibri"/>
                <a:sym typeface="Calibri"/>
              </a:rPr>
              <a:t> </a:t>
            </a:r>
            <a:r>
              <a:rPr lang="en" sz="3300" dirty="0">
                <a:solidFill>
                  <a:schemeClr val="lt1"/>
                </a:solidFill>
                <a:latin typeface="Bangers"/>
                <a:ea typeface="Bangers"/>
                <a:cs typeface="Bangers"/>
                <a:sym typeface="Bangers"/>
              </a:rPr>
              <a:t>The Princess and the Frog is set in which city?</a:t>
            </a:r>
            <a:endParaRPr sz="3500" dirty="0">
              <a:solidFill>
                <a:schemeClr val="lt1"/>
              </a:solidFill>
              <a:latin typeface="Bangers"/>
              <a:ea typeface="Bangers"/>
              <a:cs typeface="Bangers"/>
              <a:sym typeface="Bangers"/>
            </a:endParaRPr>
          </a:p>
        </p:txBody>
      </p:sp>
      <p:sp>
        <p:nvSpPr>
          <p:cNvPr id="2" name="Title 1" hidden="1"/>
          <p:cNvSpPr>
            <a:spLocks noGrp="1"/>
          </p:cNvSpPr>
          <p:nvPr>
            <p:ph type="title"/>
          </p:nvPr>
        </p:nvSpPr>
        <p:spPr/>
        <p:txBody>
          <a:bodyPr/>
          <a:lstStyle/>
          <a:p>
            <a:r>
              <a:rPr lang="en-US" dirty="0"/>
              <a:t> The Princess and the Frog is set in which city?</a:t>
            </a:r>
            <a:br>
              <a:rPr lang="en-US" dirty="0"/>
            </a:br>
            <a:endParaRPr lang="en-CA"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533"/>
        <p:cNvGrpSpPr/>
        <p:nvPr/>
      </p:nvGrpSpPr>
      <p:grpSpPr>
        <a:xfrm>
          <a:off x="0" y="0"/>
          <a:ext cx="0" cy="0"/>
          <a:chOff x="0" y="0"/>
          <a:chExt cx="0" cy="0"/>
        </a:xfrm>
      </p:grpSpPr>
      <p:sp>
        <p:nvSpPr>
          <p:cNvPr id="538" name="Google Shape;538;p74"/>
          <p:cNvSpPr/>
          <p:nvPr/>
        </p:nvSpPr>
        <p:spPr>
          <a:xfrm>
            <a:off x="4714138" y="5351750"/>
            <a:ext cx="3378600" cy="476400"/>
          </a:xfrm>
          <a:prstGeom prst="rect">
            <a:avLst/>
          </a:prstGeom>
          <a:gradFill>
            <a:gsLst>
              <a:gs pos="0">
                <a:srgbClr val="51AB2A"/>
              </a:gs>
              <a:gs pos="100000">
                <a:srgbClr val="203E1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D. Moana</a:t>
            </a:r>
            <a:endParaRPr sz="1900">
              <a:solidFill>
                <a:schemeClr val="lt1"/>
              </a:solidFill>
              <a:latin typeface="Bangers"/>
              <a:ea typeface="Bangers"/>
              <a:cs typeface="Bangers"/>
              <a:sym typeface="Bangers"/>
            </a:endParaRPr>
          </a:p>
        </p:txBody>
      </p:sp>
      <p:sp>
        <p:nvSpPr>
          <p:cNvPr id="537" name="Google Shape;537;p74"/>
          <p:cNvSpPr/>
          <p:nvPr/>
        </p:nvSpPr>
        <p:spPr>
          <a:xfrm>
            <a:off x="1051263" y="5351750"/>
            <a:ext cx="3378600" cy="476400"/>
          </a:xfrm>
          <a:prstGeom prst="rect">
            <a:avLst/>
          </a:prstGeom>
          <a:gradFill>
            <a:gsLst>
              <a:gs pos="0">
                <a:srgbClr val="DB0000"/>
              </a:gs>
              <a:gs pos="100000">
                <a:srgbClr val="54030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C. Rapunzel </a:t>
            </a:r>
            <a:endParaRPr sz="1900">
              <a:solidFill>
                <a:schemeClr val="lt1"/>
              </a:solidFill>
              <a:latin typeface="Bangers"/>
              <a:ea typeface="Bangers"/>
              <a:cs typeface="Bangers"/>
              <a:sym typeface="Bangers"/>
            </a:endParaRPr>
          </a:p>
        </p:txBody>
      </p:sp>
      <p:sp>
        <p:nvSpPr>
          <p:cNvPr id="536" name="Google Shape;536;p74"/>
          <p:cNvSpPr/>
          <p:nvPr/>
        </p:nvSpPr>
        <p:spPr>
          <a:xfrm>
            <a:off x="4714138" y="4676475"/>
            <a:ext cx="3378600" cy="476400"/>
          </a:xfrm>
          <a:prstGeom prst="rect">
            <a:avLst/>
          </a:prstGeom>
          <a:gradFill>
            <a:gsLst>
              <a:gs pos="0">
                <a:srgbClr val="1077D2"/>
              </a:gs>
              <a:gs pos="100000">
                <a:srgbClr val="09315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B. Gaston</a:t>
            </a:r>
            <a:endParaRPr sz="1900">
              <a:solidFill>
                <a:schemeClr val="lt1"/>
              </a:solidFill>
              <a:latin typeface="Bangers"/>
              <a:ea typeface="Bangers"/>
              <a:cs typeface="Bangers"/>
              <a:sym typeface="Bangers"/>
            </a:endParaRPr>
          </a:p>
        </p:txBody>
      </p:sp>
      <p:sp>
        <p:nvSpPr>
          <p:cNvPr id="535" name="Google Shape;535;p74"/>
          <p:cNvSpPr/>
          <p:nvPr/>
        </p:nvSpPr>
        <p:spPr>
          <a:xfrm>
            <a:off x="1051263" y="4676475"/>
            <a:ext cx="3378600" cy="476400"/>
          </a:xfrm>
          <a:prstGeom prst="rect">
            <a:avLst/>
          </a:prstGeom>
          <a:gradFill>
            <a:gsLst>
              <a:gs pos="0">
                <a:srgbClr val="4E29AA"/>
              </a:gs>
              <a:gs pos="100000">
                <a:srgbClr val="1E123D"/>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A. Elsa</a:t>
            </a:r>
            <a:endParaRPr sz="1900">
              <a:solidFill>
                <a:schemeClr val="lt1"/>
              </a:solidFill>
              <a:latin typeface="Bangers"/>
              <a:ea typeface="Bangers"/>
              <a:cs typeface="Bangers"/>
              <a:sym typeface="Bangers"/>
            </a:endParaRPr>
          </a:p>
        </p:txBody>
      </p:sp>
      <p:pic>
        <p:nvPicPr>
          <p:cNvPr id="539" name="Google Shape;539;p74" descr="Review: Disney&amp;#39;s &amp;#39;Moana,&amp;#39; Starring Dwayne Johnson, Is a Smash - The Atlantic"/>
          <p:cNvPicPr preferRelativeResize="0"/>
          <p:nvPr/>
        </p:nvPicPr>
        <p:blipFill rotWithShape="1">
          <a:blip r:embed="rId3">
            <a:alphaModFix/>
          </a:blip>
          <a:srcRect t="16140" r="23925" b="6704"/>
          <a:stretch/>
        </p:blipFill>
        <p:spPr>
          <a:xfrm>
            <a:off x="2717513" y="2160325"/>
            <a:ext cx="3708974" cy="2115700"/>
          </a:xfrm>
          <a:prstGeom prst="rect">
            <a:avLst/>
          </a:prstGeom>
          <a:noFill/>
          <a:ln w="76200" cap="flat" cmpd="sng">
            <a:solidFill>
              <a:schemeClr val="lt1"/>
            </a:solidFill>
            <a:prstDash val="solid"/>
            <a:round/>
            <a:headEnd type="none" w="sm" len="sm"/>
            <a:tailEnd type="none" w="sm" len="sm"/>
          </a:ln>
        </p:spPr>
      </p:pic>
      <p:sp>
        <p:nvSpPr>
          <p:cNvPr id="534" name="Google Shape;534;p74"/>
          <p:cNvSpPr txBox="1"/>
          <p:nvPr/>
        </p:nvSpPr>
        <p:spPr>
          <a:xfrm>
            <a:off x="835800" y="1228650"/>
            <a:ext cx="7472400" cy="677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2100" dirty="0">
                <a:solidFill>
                  <a:schemeClr val="lt1"/>
                </a:solidFill>
                <a:latin typeface="Calibri"/>
                <a:ea typeface="Calibri"/>
                <a:cs typeface="Calibri"/>
                <a:sym typeface="Calibri"/>
              </a:rPr>
              <a:t> </a:t>
            </a:r>
            <a:r>
              <a:rPr lang="en" sz="3200" dirty="0">
                <a:solidFill>
                  <a:schemeClr val="lt1"/>
                </a:solidFill>
                <a:latin typeface="Bangers"/>
                <a:ea typeface="Bangers"/>
                <a:cs typeface="Bangers"/>
                <a:sym typeface="Bangers"/>
              </a:rPr>
              <a:t>Which Disney character sings “How Far I’ll Go”?</a:t>
            </a:r>
            <a:endParaRPr sz="3400" dirty="0">
              <a:solidFill>
                <a:schemeClr val="lt1"/>
              </a:solidFill>
              <a:latin typeface="Bangers"/>
              <a:ea typeface="Bangers"/>
              <a:cs typeface="Bangers"/>
              <a:sym typeface="Bangers"/>
            </a:endParaRPr>
          </a:p>
        </p:txBody>
      </p:sp>
      <p:sp>
        <p:nvSpPr>
          <p:cNvPr id="2" name="Title 1" hidden="1"/>
          <p:cNvSpPr>
            <a:spLocks noGrp="1"/>
          </p:cNvSpPr>
          <p:nvPr>
            <p:ph type="title"/>
          </p:nvPr>
        </p:nvSpPr>
        <p:spPr/>
        <p:txBody>
          <a:bodyPr/>
          <a:lstStyle/>
          <a:p>
            <a:r>
              <a:rPr lang="en-US" dirty="0"/>
              <a:t> Which Disney character sings “How Far I’ll Go”?</a:t>
            </a:r>
            <a:br>
              <a:rPr lang="en-US" dirty="0"/>
            </a:br>
            <a:endParaRPr lang="en-CA"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543"/>
        <p:cNvGrpSpPr/>
        <p:nvPr/>
      </p:nvGrpSpPr>
      <p:grpSpPr>
        <a:xfrm>
          <a:off x="0" y="0"/>
          <a:ext cx="0" cy="0"/>
          <a:chOff x="0" y="0"/>
          <a:chExt cx="0" cy="0"/>
        </a:xfrm>
      </p:grpSpPr>
      <p:sp>
        <p:nvSpPr>
          <p:cNvPr id="548" name="Google Shape;548;p75"/>
          <p:cNvSpPr/>
          <p:nvPr/>
        </p:nvSpPr>
        <p:spPr>
          <a:xfrm>
            <a:off x="4714138" y="5351750"/>
            <a:ext cx="3378600" cy="476400"/>
          </a:xfrm>
          <a:prstGeom prst="rect">
            <a:avLst/>
          </a:prstGeom>
          <a:gradFill>
            <a:gsLst>
              <a:gs pos="0">
                <a:srgbClr val="4E29AA"/>
              </a:gs>
              <a:gs pos="100000">
                <a:srgbClr val="1E123D"/>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D. Monsters</a:t>
            </a:r>
            <a:endParaRPr sz="1900">
              <a:solidFill>
                <a:schemeClr val="lt1"/>
              </a:solidFill>
              <a:latin typeface="Bangers"/>
              <a:ea typeface="Bangers"/>
              <a:cs typeface="Bangers"/>
              <a:sym typeface="Bangers"/>
            </a:endParaRPr>
          </a:p>
        </p:txBody>
      </p:sp>
      <p:sp>
        <p:nvSpPr>
          <p:cNvPr id="547" name="Google Shape;547;p75"/>
          <p:cNvSpPr/>
          <p:nvPr/>
        </p:nvSpPr>
        <p:spPr>
          <a:xfrm>
            <a:off x="1051263" y="5351750"/>
            <a:ext cx="3378600" cy="476400"/>
          </a:xfrm>
          <a:prstGeom prst="rect">
            <a:avLst/>
          </a:prstGeom>
          <a:gradFill>
            <a:gsLst>
              <a:gs pos="0">
                <a:srgbClr val="DB0000"/>
              </a:gs>
              <a:gs pos="100000">
                <a:srgbClr val="54030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C. Nightmares</a:t>
            </a:r>
            <a:endParaRPr sz="1900">
              <a:solidFill>
                <a:schemeClr val="lt1"/>
              </a:solidFill>
              <a:latin typeface="Bangers"/>
              <a:ea typeface="Bangers"/>
              <a:cs typeface="Bangers"/>
              <a:sym typeface="Bangers"/>
            </a:endParaRPr>
          </a:p>
        </p:txBody>
      </p:sp>
      <p:sp>
        <p:nvSpPr>
          <p:cNvPr id="546" name="Google Shape;546;p75"/>
          <p:cNvSpPr/>
          <p:nvPr/>
        </p:nvSpPr>
        <p:spPr>
          <a:xfrm>
            <a:off x="4714138" y="4676475"/>
            <a:ext cx="3378600" cy="476400"/>
          </a:xfrm>
          <a:prstGeom prst="rect">
            <a:avLst/>
          </a:prstGeom>
          <a:gradFill>
            <a:gsLst>
              <a:gs pos="0">
                <a:srgbClr val="1077D2"/>
              </a:gs>
              <a:gs pos="100000">
                <a:srgbClr val="09315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B. Nuclear Waste</a:t>
            </a:r>
            <a:endParaRPr sz="1900">
              <a:solidFill>
                <a:schemeClr val="lt1"/>
              </a:solidFill>
              <a:latin typeface="Bangers"/>
              <a:ea typeface="Bangers"/>
              <a:cs typeface="Bangers"/>
              <a:sym typeface="Bangers"/>
            </a:endParaRPr>
          </a:p>
        </p:txBody>
      </p:sp>
      <p:sp>
        <p:nvSpPr>
          <p:cNvPr id="545" name="Google Shape;545;p75"/>
          <p:cNvSpPr/>
          <p:nvPr/>
        </p:nvSpPr>
        <p:spPr>
          <a:xfrm>
            <a:off x="1051263" y="4676475"/>
            <a:ext cx="3378600" cy="476400"/>
          </a:xfrm>
          <a:prstGeom prst="rect">
            <a:avLst/>
          </a:prstGeom>
          <a:gradFill>
            <a:gsLst>
              <a:gs pos="0">
                <a:srgbClr val="51AB2A"/>
              </a:gs>
              <a:gs pos="100000">
                <a:srgbClr val="203E1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A. A Human Child</a:t>
            </a:r>
            <a:endParaRPr sz="1900">
              <a:solidFill>
                <a:schemeClr val="lt1"/>
              </a:solidFill>
              <a:latin typeface="Bangers"/>
              <a:ea typeface="Bangers"/>
              <a:cs typeface="Bangers"/>
              <a:sym typeface="Bangers"/>
            </a:endParaRPr>
          </a:p>
        </p:txBody>
      </p:sp>
      <p:pic>
        <p:nvPicPr>
          <p:cNvPr id="549" name="Google Shape;549;p75" descr="Monsters at Work&amp;#39; Review: New &amp;#39;Monsters Inc&amp;#39; Show Solid Office Comedy |  IndieWire"/>
          <p:cNvPicPr preferRelativeResize="0"/>
          <p:nvPr/>
        </p:nvPicPr>
        <p:blipFill>
          <a:blip r:embed="rId3">
            <a:alphaModFix/>
          </a:blip>
          <a:stretch>
            <a:fillRect/>
          </a:stretch>
        </p:blipFill>
        <p:spPr>
          <a:xfrm>
            <a:off x="2714312" y="2383825"/>
            <a:ext cx="3715370" cy="2093775"/>
          </a:xfrm>
          <a:prstGeom prst="rect">
            <a:avLst/>
          </a:prstGeom>
          <a:noFill/>
          <a:ln w="76200" cap="flat" cmpd="sng">
            <a:solidFill>
              <a:schemeClr val="lt1"/>
            </a:solidFill>
            <a:prstDash val="solid"/>
            <a:round/>
            <a:headEnd type="none" w="sm" len="sm"/>
            <a:tailEnd type="none" w="sm" len="sm"/>
          </a:ln>
        </p:spPr>
      </p:pic>
      <p:sp>
        <p:nvSpPr>
          <p:cNvPr id="544" name="Google Shape;544;p75"/>
          <p:cNvSpPr txBox="1"/>
          <p:nvPr/>
        </p:nvSpPr>
        <p:spPr>
          <a:xfrm>
            <a:off x="835800" y="1178500"/>
            <a:ext cx="7472400" cy="12438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2100" dirty="0">
                <a:solidFill>
                  <a:schemeClr val="lt1"/>
                </a:solidFill>
                <a:latin typeface="Calibri"/>
                <a:ea typeface="Calibri"/>
                <a:cs typeface="Calibri"/>
                <a:sym typeface="Calibri"/>
              </a:rPr>
              <a:t> </a:t>
            </a:r>
            <a:r>
              <a:rPr lang="en" sz="3200" dirty="0">
                <a:solidFill>
                  <a:schemeClr val="lt1"/>
                </a:solidFill>
                <a:latin typeface="Bangers"/>
                <a:ea typeface="Bangers"/>
                <a:cs typeface="Bangers"/>
                <a:sym typeface="Bangers"/>
              </a:rPr>
              <a:t>In Monster’s, Inc., there’s nothing more toxic or deadly than what?</a:t>
            </a:r>
            <a:endParaRPr sz="3400" dirty="0">
              <a:solidFill>
                <a:schemeClr val="lt1"/>
              </a:solidFill>
              <a:latin typeface="Bangers"/>
              <a:ea typeface="Bangers"/>
              <a:cs typeface="Bangers"/>
              <a:sym typeface="Bangers"/>
            </a:endParaRPr>
          </a:p>
        </p:txBody>
      </p:sp>
      <p:sp>
        <p:nvSpPr>
          <p:cNvPr id="2" name="Title 1" hidden="1"/>
          <p:cNvSpPr>
            <a:spLocks noGrp="1"/>
          </p:cNvSpPr>
          <p:nvPr>
            <p:ph type="title"/>
          </p:nvPr>
        </p:nvSpPr>
        <p:spPr/>
        <p:txBody>
          <a:bodyPr/>
          <a:lstStyle/>
          <a:p>
            <a:r>
              <a:rPr lang="en-US" dirty="0"/>
              <a:t> In Monster’s, Inc., there’s nothing more toxic or deadly than what?</a:t>
            </a:r>
            <a:br>
              <a:rPr lang="en-US" dirty="0"/>
            </a:br>
            <a:endParaRPr lang="en-CA"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553"/>
        <p:cNvGrpSpPr/>
        <p:nvPr/>
      </p:nvGrpSpPr>
      <p:grpSpPr>
        <a:xfrm>
          <a:off x="0" y="0"/>
          <a:ext cx="0" cy="0"/>
          <a:chOff x="0" y="0"/>
          <a:chExt cx="0" cy="0"/>
        </a:xfrm>
      </p:grpSpPr>
      <p:sp>
        <p:nvSpPr>
          <p:cNvPr id="558" name="Google Shape;558;p76"/>
          <p:cNvSpPr/>
          <p:nvPr/>
        </p:nvSpPr>
        <p:spPr>
          <a:xfrm>
            <a:off x="4714138" y="5351750"/>
            <a:ext cx="3378600" cy="476400"/>
          </a:xfrm>
          <a:prstGeom prst="rect">
            <a:avLst/>
          </a:prstGeom>
          <a:gradFill>
            <a:gsLst>
              <a:gs pos="0">
                <a:srgbClr val="4E29AA"/>
              </a:gs>
              <a:gs pos="100000">
                <a:srgbClr val="1E123D"/>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D. Rajah</a:t>
            </a:r>
            <a:endParaRPr sz="1900">
              <a:solidFill>
                <a:schemeClr val="lt1"/>
              </a:solidFill>
              <a:latin typeface="Bangers"/>
              <a:ea typeface="Bangers"/>
              <a:cs typeface="Bangers"/>
              <a:sym typeface="Bangers"/>
            </a:endParaRPr>
          </a:p>
        </p:txBody>
      </p:sp>
      <p:sp>
        <p:nvSpPr>
          <p:cNvPr id="557" name="Google Shape;557;p76"/>
          <p:cNvSpPr/>
          <p:nvPr/>
        </p:nvSpPr>
        <p:spPr>
          <a:xfrm>
            <a:off x="1051263" y="5351750"/>
            <a:ext cx="3378600" cy="476400"/>
          </a:xfrm>
          <a:prstGeom prst="rect">
            <a:avLst/>
          </a:prstGeom>
          <a:gradFill>
            <a:gsLst>
              <a:gs pos="0">
                <a:srgbClr val="1077D2"/>
              </a:gs>
              <a:gs pos="100000">
                <a:srgbClr val="09315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C. Iago</a:t>
            </a:r>
            <a:endParaRPr sz="1900">
              <a:solidFill>
                <a:schemeClr val="lt1"/>
              </a:solidFill>
              <a:latin typeface="Bangers"/>
              <a:ea typeface="Bangers"/>
              <a:cs typeface="Bangers"/>
              <a:sym typeface="Bangers"/>
            </a:endParaRPr>
          </a:p>
        </p:txBody>
      </p:sp>
      <p:sp>
        <p:nvSpPr>
          <p:cNvPr id="556" name="Google Shape;556;p76"/>
          <p:cNvSpPr/>
          <p:nvPr/>
        </p:nvSpPr>
        <p:spPr>
          <a:xfrm>
            <a:off x="4714138" y="4676475"/>
            <a:ext cx="3378600" cy="476400"/>
          </a:xfrm>
          <a:prstGeom prst="rect">
            <a:avLst/>
          </a:prstGeom>
          <a:gradFill>
            <a:gsLst>
              <a:gs pos="0">
                <a:srgbClr val="DB0000"/>
              </a:gs>
              <a:gs pos="100000">
                <a:srgbClr val="54030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B. Abu</a:t>
            </a:r>
            <a:endParaRPr sz="1900">
              <a:solidFill>
                <a:schemeClr val="lt1"/>
              </a:solidFill>
              <a:latin typeface="Bangers"/>
              <a:ea typeface="Bangers"/>
              <a:cs typeface="Bangers"/>
              <a:sym typeface="Bangers"/>
            </a:endParaRPr>
          </a:p>
        </p:txBody>
      </p:sp>
      <p:sp>
        <p:nvSpPr>
          <p:cNvPr id="555" name="Google Shape;555;p76"/>
          <p:cNvSpPr/>
          <p:nvPr/>
        </p:nvSpPr>
        <p:spPr>
          <a:xfrm>
            <a:off x="1051263" y="4676475"/>
            <a:ext cx="3378600" cy="476400"/>
          </a:xfrm>
          <a:prstGeom prst="rect">
            <a:avLst/>
          </a:prstGeom>
          <a:gradFill>
            <a:gsLst>
              <a:gs pos="0">
                <a:srgbClr val="51AB2A"/>
              </a:gs>
              <a:gs pos="100000">
                <a:srgbClr val="203E1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A. Pi</a:t>
            </a:r>
            <a:endParaRPr sz="1900">
              <a:solidFill>
                <a:schemeClr val="lt1"/>
              </a:solidFill>
              <a:latin typeface="Bangers"/>
              <a:ea typeface="Bangers"/>
              <a:cs typeface="Bangers"/>
              <a:sym typeface="Bangers"/>
            </a:endParaRPr>
          </a:p>
        </p:txBody>
      </p:sp>
      <p:pic>
        <p:nvPicPr>
          <p:cNvPr id="559" name="Google Shape;559;p76" descr="Rajah | Disney Wiki | Fandom"/>
          <p:cNvPicPr preferRelativeResize="0"/>
          <p:nvPr/>
        </p:nvPicPr>
        <p:blipFill>
          <a:blip r:embed="rId3">
            <a:alphaModFix/>
          </a:blip>
          <a:stretch>
            <a:fillRect/>
          </a:stretch>
        </p:blipFill>
        <p:spPr>
          <a:xfrm>
            <a:off x="2461963" y="1993375"/>
            <a:ext cx="4320379" cy="2484225"/>
          </a:xfrm>
          <a:prstGeom prst="rect">
            <a:avLst/>
          </a:prstGeom>
          <a:noFill/>
          <a:ln w="76200" cap="flat" cmpd="sng">
            <a:solidFill>
              <a:schemeClr val="lt1"/>
            </a:solidFill>
            <a:prstDash val="solid"/>
            <a:round/>
            <a:headEnd type="none" w="sm" len="sm"/>
            <a:tailEnd type="none" w="sm" len="sm"/>
          </a:ln>
        </p:spPr>
      </p:pic>
      <p:sp>
        <p:nvSpPr>
          <p:cNvPr id="554" name="Google Shape;554;p76"/>
          <p:cNvSpPr txBox="1"/>
          <p:nvPr/>
        </p:nvSpPr>
        <p:spPr>
          <a:xfrm>
            <a:off x="835800" y="1178500"/>
            <a:ext cx="7472400" cy="738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2500" dirty="0">
                <a:solidFill>
                  <a:schemeClr val="lt1"/>
                </a:solidFill>
                <a:latin typeface="Calibri"/>
                <a:ea typeface="Calibri"/>
                <a:cs typeface="Calibri"/>
                <a:sym typeface="Calibri"/>
              </a:rPr>
              <a:t> </a:t>
            </a:r>
            <a:r>
              <a:rPr lang="en" sz="3600" dirty="0">
                <a:solidFill>
                  <a:schemeClr val="lt1"/>
                </a:solidFill>
                <a:latin typeface="Bangers"/>
                <a:ea typeface="Bangers"/>
                <a:cs typeface="Bangers"/>
                <a:sym typeface="Bangers"/>
              </a:rPr>
              <a:t>Princess Jasmine’s tiger is named what?</a:t>
            </a:r>
            <a:endParaRPr sz="3800" dirty="0">
              <a:solidFill>
                <a:schemeClr val="lt1"/>
              </a:solidFill>
              <a:latin typeface="Bangers"/>
              <a:ea typeface="Bangers"/>
              <a:cs typeface="Bangers"/>
              <a:sym typeface="Bangers"/>
            </a:endParaRPr>
          </a:p>
        </p:txBody>
      </p:sp>
      <p:sp>
        <p:nvSpPr>
          <p:cNvPr id="2" name="Title 1" hidden="1"/>
          <p:cNvSpPr>
            <a:spLocks noGrp="1"/>
          </p:cNvSpPr>
          <p:nvPr>
            <p:ph type="title"/>
          </p:nvPr>
        </p:nvSpPr>
        <p:spPr/>
        <p:txBody>
          <a:bodyPr/>
          <a:lstStyle/>
          <a:p>
            <a:r>
              <a:rPr lang="en-US" dirty="0"/>
              <a:t> Princess Jasmine’s tiger is named what?</a:t>
            </a:r>
            <a:br>
              <a:rPr lang="en-US" dirty="0"/>
            </a:br>
            <a:endParaRPr lang="en-CA"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563"/>
        <p:cNvGrpSpPr/>
        <p:nvPr/>
      </p:nvGrpSpPr>
      <p:grpSpPr>
        <a:xfrm>
          <a:off x="0" y="0"/>
          <a:ext cx="0" cy="0"/>
          <a:chOff x="0" y="0"/>
          <a:chExt cx="0" cy="0"/>
        </a:xfrm>
      </p:grpSpPr>
      <p:sp>
        <p:nvSpPr>
          <p:cNvPr id="564" name="Google Shape;564;p77"/>
          <p:cNvSpPr txBox="1"/>
          <p:nvPr/>
        </p:nvSpPr>
        <p:spPr>
          <a:xfrm>
            <a:off x="835800" y="1178500"/>
            <a:ext cx="7472400" cy="738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2500" dirty="0">
                <a:solidFill>
                  <a:schemeClr val="lt1"/>
                </a:solidFill>
                <a:latin typeface="Calibri"/>
                <a:ea typeface="Calibri"/>
                <a:cs typeface="Calibri"/>
                <a:sym typeface="Calibri"/>
              </a:rPr>
              <a:t> </a:t>
            </a:r>
            <a:r>
              <a:rPr lang="en" sz="3600" dirty="0">
                <a:solidFill>
                  <a:schemeClr val="lt1"/>
                </a:solidFill>
                <a:latin typeface="Bangers"/>
                <a:ea typeface="Bangers"/>
                <a:cs typeface="Bangers"/>
                <a:sym typeface="Bangers"/>
              </a:rPr>
              <a:t>What is the name of Pixar’s lamp mascot?</a:t>
            </a:r>
            <a:endParaRPr sz="3800" dirty="0">
              <a:solidFill>
                <a:schemeClr val="lt1"/>
              </a:solidFill>
              <a:latin typeface="Bangers"/>
              <a:ea typeface="Bangers"/>
              <a:cs typeface="Bangers"/>
              <a:sym typeface="Bangers"/>
            </a:endParaRPr>
          </a:p>
        </p:txBody>
      </p:sp>
      <p:sp>
        <p:nvSpPr>
          <p:cNvPr id="565" name="Google Shape;565;p77"/>
          <p:cNvSpPr/>
          <p:nvPr/>
        </p:nvSpPr>
        <p:spPr>
          <a:xfrm>
            <a:off x="1051263" y="4676475"/>
            <a:ext cx="3378600" cy="476400"/>
          </a:xfrm>
          <a:prstGeom prst="rect">
            <a:avLst/>
          </a:prstGeom>
          <a:gradFill>
            <a:gsLst>
              <a:gs pos="0">
                <a:srgbClr val="51AB2A"/>
              </a:gs>
              <a:gs pos="100000">
                <a:srgbClr val="203E1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dirty="0">
                <a:solidFill>
                  <a:schemeClr val="lt1"/>
                </a:solidFill>
                <a:latin typeface="Bangers"/>
                <a:ea typeface="Bangers"/>
                <a:cs typeface="Bangers"/>
                <a:sym typeface="Bangers"/>
              </a:rPr>
              <a:t>A. Lampy</a:t>
            </a:r>
            <a:endParaRPr sz="1900" dirty="0">
              <a:solidFill>
                <a:schemeClr val="lt1"/>
              </a:solidFill>
              <a:latin typeface="Bangers"/>
              <a:ea typeface="Bangers"/>
              <a:cs typeface="Bangers"/>
              <a:sym typeface="Bangers"/>
            </a:endParaRPr>
          </a:p>
        </p:txBody>
      </p:sp>
      <p:sp>
        <p:nvSpPr>
          <p:cNvPr id="566" name="Google Shape;566;p77"/>
          <p:cNvSpPr/>
          <p:nvPr/>
        </p:nvSpPr>
        <p:spPr>
          <a:xfrm>
            <a:off x="4714138" y="4676475"/>
            <a:ext cx="3378600" cy="476400"/>
          </a:xfrm>
          <a:prstGeom prst="rect">
            <a:avLst/>
          </a:prstGeom>
          <a:gradFill>
            <a:gsLst>
              <a:gs pos="0">
                <a:srgbClr val="4E29AA"/>
              </a:gs>
              <a:gs pos="100000">
                <a:srgbClr val="1E123D"/>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B. Lumo Jr. </a:t>
            </a:r>
            <a:endParaRPr sz="1900">
              <a:solidFill>
                <a:schemeClr val="lt1"/>
              </a:solidFill>
              <a:latin typeface="Bangers"/>
              <a:ea typeface="Bangers"/>
              <a:cs typeface="Bangers"/>
              <a:sym typeface="Bangers"/>
            </a:endParaRPr>
          </a:p>
        </p:txBody>
      </p:sp>
      <p:sp>
        <p:nvSpPr>
          <p:cNvPr id="567" name="Google Shape;567;p77"/>
          <p:cNvSpPr/>
          <p:nvPr/>
        </p:nvSpPr>
        <p:spPr>
          <a:xfrm>
            <a:off x="1051263" y="5351750"/>
            <a:ext cx="3378600" cy="476400"/>
          </a:xfrm>
          <a:prstGeom prst="rect">
            <a:avLst/>
          </a:prstGeom>
          <a:gradFill>
            <a:gsLst>
              <a:gs pos="0">
                <a:srgbClr val="1077D2"/>
              </a:gs>
              <a:gs pos="100000">
                <a:srgbClr val="09315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C. Luxo Sr. </a:t>
            </a:r>
            <a:endParaRPr sz="1900">
              <a:solidFill>
                <a:schemeClr val="lt1"/>
              </a:solidFill>
              <a:latin typeface="Bangers"/>
              <a:ea typeface="Bangers"/>
              <a:cs typeface="Bangers"/>
              <a:sym typeface="Bangers"/>
            </a:endParaRPr>
          </a:p>
        </p:txBody>
      </p:sp>
      <p:sp>
        <p:nvSpPr>
          <p:cNvPr id="568" name="Google Shape;568;p77"/>
          <p:cNvSpPr/>
          <p:nvPr/>
        </p:nvSpPr>
        <p:spPr>
          <a:xfrm>
            <a:off x="4714138" y="5351750"/>
            <a:ext cx="3378600" cy="476400"/>
          </a:xfrm>
          <a:prstGeom prst="rect">
            <a:avLst/>
          </a:prstGeom>
          <a:gradFill>
            <a:gsLst>
              <a:gs pos="0">
                <a:srgbClr val="DB0000"/>
              </a:gs>
              <a:gs pos="100000">
                <a:srgbClr val="54030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D. Luxo Jr. </a:t>
            </a:r>
            <a:endParaRPr sz="1900">
              <a:solidFill>
                <a:schemeClr val="lt1"/>
              </a:solidFill>
              <a:latin typeface="Bangers"/>
              <a:ea typeface="Bangers"/>
              <a:cs typeface="Bangers"/>
              <a:sym typeface="Bangers"/>
            </a:endParaRPr>
          </a:p>
        </p:txBody>
      </p:sp>
      <p:pic>
        <p:nvPicPr>
          <p:cNvPr id="569" name="Google Shape;569;p77" descr="The Pixar logo and the hopping desk lamp - Logo Design Love"/>
          <p:cNvPicPr preferRelativeResize="0"/>
          <p:nvPr/>
        </p:nvPicPr>
        <p:blipFill>
          <a:blip r:embed="rId3">
            <a:alphaModFix/>
          </a:blip>
          <a:stretch>
            <a:fillRect/>
          </a:stretch>
        </p:blipFill>
        <p:spPr>
          <a:xfrm>
            <a:off x="2778675" y="2055426"/>
            <a:ext cx="3740825" cy="2338001"/>
          </a:xfrm>
          <a:prstGeom prst="rect">
            <a:avLst/>
          </a:prstGeom>
          <a:noFill/>
          <a:ln w="76200" cap="flat" cmpd="sng">
            <a:solidFill>
              <a:schemeClr val="lt1"/>
            </a:solidFill>
            <a:prstDash val="solid"/>
            <a:round/>
            <a:headEnd type="none" w="sm" len="sm"/>
            <a:tailEnd type="none" w="sm" len="sm"/>
          </a:ln>
        </p:spPr>
      </p:pic>
      <p:sp>
        <p:nvSpPr>
          <p:cNvPr id="2" name="Title 1" hidden="1"/>
          <p:cNvSpPr>
            <a:spLocks noGrp="1"/>
          </p:cNvSpPr>
          <p:nvPr>
            <p:ph type="title"/>
          </p:nvPr>
        </p:nvSpPr>
        <p:spPr/>
        <p:txBody>
          <a:bodyPr/>
          <a:lstStyle/>
          <a:p>
            <a:r>
              <a:rPr lang="en-US" sz="1100" dirty="0">
                <a:solidFill>
                  <a:schemeClr val="lt1"/>
                </a:solidFill>
                <a:latin typeface="Calibri"/>
                <a:ea typeface="Calibri"/>
                <a:cs typeface="Calibri"/>
                <a:sym typeface="Calibri"/>
              </a:rPr>
              <a:t> </a:t>
            </a:r>
            <a:r>
              <a:rPr lang="en-US" dirty="0">
                <a:solidFill>
                  <a:schemeClr val="lt1"/>
                </a:solidFill>
                <a:latin typeface="Bangers"/>
                <a:ea typeface="Bangers"/>
                <a:cs typeface="Bangers"/>
                <a:sym typeface="Bangers"/>
              </a:rPr>
              <a:t>What is the name of Pixar’s lamp mascot?</a:t>
            </a:r>
            <a:r>
              <a:rPr lang="en-US" sz="1600" dirty="0">
                <a:solidFill>
                  <a:schemeClr val="lt1"/>
                </a:solidFill>
                <a:latin typeface="Bangers"/>
                <a:ea typeface="Bangers"/>
                <a:cs typeface="Bangers"/>
                <a:sym typeface="Bangers"/>
              </a:rPr>
              <a:t/>
            </a:r>
            <a:br>
              <a:rPr lang="en-US" sz="1600" dirty="0">
                <a:solidFill>
                  <a:schemeClr val="lt1"/>
                </a:solidFill>
                <a:latin typeface="Bangers"/>
                <a:ea typeface="Bangers"/>
                <a:cs typeface="Bangers"/>
                <a:sym typeface="Bangers"/>
              </a:rPr>
            </a:br>
            <a:endParaRPr lang="en-CA"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73"/>
        <p:cNvGrpSpPr/>
        <p:nvPr/>
      </p:nvGrpSpPr>
      <p:grpSpPr>
        <a:xfrm>
          <a:off x="0" y="0"/>
          <a:ext cx="0" cy="0"/>
          <a:chOff x="0" y="0"/>
          <a:chExt cx="0" cy="0"/>
        </a:xfrm>
      </p:grpSpPr>
      <p:sp>
        <p:nvSpPr>
          <p:cNvPr id="574" name="Google Shape;574;p78"/>
          <p:cNvSpPr txBox="1"/>
          <p:nvPr/>
        </p:nvSpPr>
        <p:spPr>
          <a:xfrm>
            <a:off x="961200" y="1428000"/>
            <a:ext cx="7221600" cy="4002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200" dirty="0">
                <a:solidFill>
                  <a:schemeClr val="lt1"/>
                </a:solidFill>
                <a:latin typeface="Bangers"/>
                <a:ea typeface="Bangers"/>
                <a:cs typeface="Bangers"/>
                <a:sym typeface="Bangers"/>
              </a:rPr>
              <a:t>THE JOURNEY TO A </a:t>
            </a:r>
            <a:r>
              <a:rPr lang="en" sz="6200" dirty="0">
                <a:solidFill>
                  <a:srgbClr val="FFFF00"/>
                </a:solidFill>
                <a:latin typeface="Bangers"/>
                <a:ea typeface="Bangers"/>
                <a:cs typeface="Bangers"/>
                <a:sym typeface="Bangers"/>
              </a:rPr>
              <a:t>BRIGHTER FUTURE </a:t>
            </a:r>
            <a:r>
              <a:rPr lang="en" sz="6200" dirty="0">
                <a:solidFill>
                  <a:schemeClr val="lt1"/>
                </a:solidFill>
                <a:latin typeface="Bangers"/>
                <a:ea typeface="Bangers"/>
                <a:cs typeface="Bangers"/>
                <a:sym typeface="Bangers"/>
              </a:rPr>
              <a:t>WILL NOT BE POSSIBLE WITHOUT YOUR SUPPORT!</a:t>
            </a:r>
            <a:endParaRPr sz="6200" dirty="0">
              <a:solidFill>
                <a:schemeClr val="lt1"/>
              </a:solidFill>
              <a:latin typeface="Bangers"/>
              <a:ea typeface="Bangers"/>
              <a:cs typeface="Bangers"/>
              <a:sym typeface="Bangers"/>
            </a:endParaRPr>
          </a:p>
        </p:txBody>
      </p:sp>
      <p:sp>
        <p:nvSpPr>
          <p:cNvPr id="2" name="Title 1" hidden="1"/>
          <p:cNvSpPr>
            <a:spLocks noGrp="1"/>
          </p:cNvSpPr>
          <p:nvPr>
            <p:ph type="title"/>
          </p:nvPr>
        </p:nvSpPr>
        <p:spPr/>
        <p:txBody>
          <a:bodyPr/>
          <a:lstStyle/>
          <a:p>
            <a:r>
              <a:rPr lang="en-US" dirty="0"/>
              <a:t>THE JOURNEY TO A BRIGHTER FUTURE WILL NOT BE POSSIBLE WITHOUT YOUR SUPPORT!</a:t>
            </a:r>
            <a:br>
              <a:rPr lang="en-US" dirty="0"/>
            </a:br>
            <a:endParaRPr lang="en-CA"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09"/>
        <p:cNvGrpSpPr/>
        <p:nvPr/>
      </p:nvGrpSpPr>
      <p:grpSpPr>
        <a:xfrm>
          <a:off x="0" y="0"/>
          <a:ext cx="0" cy="0"/>
          <a:chOff x="0" y="0"/>
          <a:chExt cx="0" cy="0"/>
        </a:xfrm>
      </p:grpSpPr>
      <p:sp>
        <p:nvSpPr>
          <p:cNvPr id="111" name="Google Shape;111;p25"/>
          <p:cNvSpPr/>
          <p:nvPr/>
        </p:nvSpPr>
        <p:spPr>
          <a:xfrm>
            <a:off x="4714138" y="5278275"/>
            <a:ext cx="3378600" cy="476400"/>
          </a:xfrm>
          <a:prstGeom prst="rect">
            <a:avLst/>
          </a:prstGeom>
          <a:gradFill>
            <a:gsLst>
              <a:gs pos="0">
                <a:srgbClr val="4E29AA"/>
              </a:gs>
              <a:gs pos="100000">
                <a:srgbClr val="1E123D"/>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B. Black Widow</a:t>
            </a:r>
            <a:endParaRPr sz="1900">
              <a:solidFill>
                <a:schemeClr val="lt1"/>
              </a:solidFill>
              <a:latin typeface="Bangers"/>
              <a:ea typeface="Bangers"/>
              <a:cs typeface="Bangers"/>
              <a:sym typeface="Bangers"/>
            </a:endParaRPr>
          </a:p>
        </p:txBody>
      </p:sp>
      <p:sp>
        <p:nvSpPr>
          <p:cNvPr id="113" name="Google Shape;113;p25"/>
          <p:cNvSpPr/>
          <p:nvPr/>
        </p:nvSpPr>
        <p:spPr>
          <a:xfrm>
            <a:off x="1051263" y="5351750"/>
            <a:ext cx="3378600" cy="476400"/>
          </a:xfrm>
          <a:prstGeom prst="rect">
            <a:avLst/>
          </a:prstGeom>
          <a:gradFill>
            <a:gsLst>
              <a:gs pos="0">
                <a:srgbClr val="DB0000"/>
              </a:gs>
              <a:gs pos="100000">
                <a:srgbClr val="54030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C. Wonder woman</a:t>
            </a:r>
            <a:endParaRPr sz="1900">
              <a:solidFill>
                <a:schemeClr val="lt1"/>
              </a:solidFill>
              <a:latin typeface="Bangers"/>
              <a:ea typeface="Bangers"/>
              <a:cs typeface="Bangers"/>
              <a:sym typeface="Bangers"/>
            </a:endParaRPr>
          </a:p>
        </p:txBody>
      </p:sp>
      <p:sp>
        <p:nvSpPr>
          <p:cNvPr id="112" name="Google Shape;112;p25"/>
          <p:cNvSpPr/>
          <p:nvPr/>
        </p:nvSpPr>
        <p:spPr>
          <a:xfrm>
            <a:off x="4714138" y="4676475"/>
            <a:ext cx="3378600" cy="476400"/>
          </a:xfrm>
          <a:prstGeom prst="rect">
            <a:avLst/>
          </a:prstGeom>
          <a:gradFill>
            <a:gsLst>
              <a:gs pos="0">
                <a:srgbClr val="3177EE"/>
              </a:gs>
              <a:gs pos="100000">
                <a:srgbClr val="113D8A"/>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B. SuperGirl</a:t>
            </a:r>
            <a:endParaRPr sz="1900">
              <a:solidFill>
                <a:schemeClr val="lt1"/>
              </a:solidFill>
              <a:latin typeface="Bangers"/>
              <a:ea typeface="Bangers"/>
              <a:cs typeface="Bangers"/>
              <a:sym typeface="Bangers"/>
            </a:endParaRPr>
          </a:p>
        </p:txBody>
      </p:sp>
      <p:sp>
        <p:nvSpPr>
          <p:cNvPr id="114" name="Google Shape;114;p25"/>
          <p:cNvSpPr/>
          <p:nvPr/>
        </p:nvSpPr>
        <p:spPr>
          <a:xfrm>
            <a:off x="1051263" y="4676475"/>
            <a:ext cx="3378600" cy="476400"/>
          </a:xfrm>
          <a:prstGeom prst="rect">
            <a:avLst/>
          </a:prstGeom>
          <a:gradFill>
            <a:gsLst>
              <a:gs pos="0">
                <a:srgbClr val="51AB2A"/>
              </a:gs>
              <a:gs pos="100000">
                <a:srgbClr val="203E1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A. Electra</a:t>
            </a:r>
            <a:endParaRPr sz="1900">
              <a:solidFill>
                <a:schemeClr val="lt1"/>
              </a:solidFill>
              <a:latin typeface="Bangers"/>
              <a:ea typeface="Bangers"/>
              <a:cs typeface="Bangers"/>
              <a:sym typeface="Bangers"/>
            </a:endParaRPr>
          </a:p>
        </p:txBody>
      </p:sp>
      <p:pic>
        <p:nvPicPr>
          <p:cNvPr id="115" name="Google Shape;115;p25" descr="Wonder Woman&amp;#39; Movie 2017: Everything We Know So Far"/>
          <p:cNvPicPr preferRelativeResize="0"/>
          <p:nvPr/>
        </p:nvPicPr>
        <p:blipFill rotWithShape="1">
          <a:blip r:embed="rId3">
            <a:alphaModFix/>
          </a:blip>
          <a:srcRect l="1355" t="53561" r="52205"/>
          <a:stretch/>
        </p:blipFill>
        <p:spPr>
          <a:xfrm>
            <a:off x="3054050" y="2549625"/>
            <a:ext cx="3035898" cy="1927975"/>
          </a:xfrm>
          <a:prstGeom prst="rect">
            <a:avLst/>
          </a:prstGeom>
          <a:noFill/>
          <a:ln w="76200" cap="flat" cmpd="sng">
            <a:solidFill>
              <a:schemeClr val="lt1"/>
            </a:solidFill>
            <a:prstDash val="solid"/>
            <a:round/>
            <a:headEnd type="none" w="sm" len="sm"/>
            <a:tailEnd type="none" w="sm" len="sm"/>
          </a:ln>
        </p:spPr>
      </p:pic>
      <p:sp>
        <p:nvSpPr>
          <p:cNvPr id="110" name="Google Shape;110;p25"/>
          <p:cNvSpPr txBox="1"/>
          <p:nvPr/>
        </p:nvSpPr>
        <p:spPr>
          <a:xfrm>
            <a:off x="835800" y="1278800"/>
            <a:ext cx="7472400" cy="12105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3100" dirty="0">
                <a:solidFill>
                  <a:schemeClr val="lt1"/>
                </a:solidFill>
                <a:latin typeface="Calibri"/>
                <a:ea typeface="Calibri"/>
                <a:cs typeface="Calibri"/>
                <a:sym typeface="Calibri"/>
              </a:rPr>
              <a:t> </a:t>
            </a:r>
            <a:r>
              <a:rPr lang="en" sz="3100" dirty="0">
                <a:solidFill>
                  <a:schemeClr val="lt1"/>
                </a:solidFill>
                <a:latin typeface="Bangers"/>
                <a:ea typeface="Bangers"/>
                <a:cs typeface="Bangers"/>
                <a:sym typeface="Bangers"/>
              </a:rPr>
              <a:t>Which superhero has a magic lasso and bullet-proof bracelets?</a:t>
            </a:r>
            <a:endParaRPr sz="3300" dirty="0">
              <a:solidFill>
                <a:schemeClr val="lt1"/>
              </a:solidFill>
              <a:latin typeface="Bangers"/>
              <a:ea typeface="Bangers"/>
              <a:cs typeface="Bangers"/>
              <a:sym typeface="Bangers"/>
            </a:endParaRPr>
          </a:p>
        </p:txBody>
      </p:sp>
      <p:sp>
        <p:nvSpPr>
          <p:cNvPr id="2" name="Title 1" hidden="1"/>
          <p:cNvSpPr>
            <a:spLocks noGrp="1"/>
          </p:cNvSpPr>
          <p:nvPr>
            <p:ph type="title"/>
          </p:nvPr>
        </p:nvSpPr>
        <p:spPr/>
        <p:txBody>
          <a:bodyPr/>
          <a:lstStyle/>
          <a:p>
            <a:r>
              <a:rPr lang="en-US" dirty="0"/>
              <a:t> Which superhero has a magic lasso and bullet-proof bracelets?</a:t>
            </a:r>
            <a:br>
              <a:rPr lang="en-US" dirty="0"/>
            </a:br>
            <a:endParaRPr lang="en-CA"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578"/>
        <p:cNvGrpSpPr/>
        <p:nvPr/>
      </p:nvGrpSpPr>
      <p:grpSpPr>
        <a:xfrm>
          <a:off x="0" y="0"/>
          <a:ext cx="0" cy="0"/>
          <a:chOff x="0" y="0"/>
          <a:chExt cx="0" cy="0"/>
        </a:xfrm>
      </p:grpSpPr>
      <p:pic>
        <p:nvPicPr>
          <p:cNvPr id="582" name="Google Shape;582;p79" descr="On the left, a young girl with brown is smiling and wearing a pink shirt and a red cape. On the right, a young boy is smiling and wearing a green shirt and a red cape." title="Girl and Boy siting in wheelchairs"/>
          <p:cNvPicPr preferRelativeResize="0"/>
          <p:nvPr/>
        </p:nvPicPr>
        <p:blipFill rotWithShape="1">
          <a:blip r:embed="rId3">
            <a:alphaModFix/>
          </a:blip>
          <a:srcRect l="9000" r="5610"/>
          <a:stretch/>
        </p:blipFill>
        <p:spPr>
          <a:xfrm>
            <a:off x="4572000" y="4101425"/>
            <a:ext cx="2869177" cy="1847099"/>
          </a:xfrm>
          <a:prstGeom prst="rect">
            <a:avLst/>
          </a:prstGeom>
          <a:noFill/>
          <a:ln>
            <a:noFill/>
          </a:ln>
        </p:spPr>
      </p:pic>
      <p:pic>
        <p:nvPicPr>
          <p:cNvPr id="581" name="Google Shape;581;p79" descr="Two women and two young girls stand with fists in the air like superheros. The group are wearing red capes and smiling." title="Group photo of Capes supporters"/>
          <p:cNvPicPr preferRelativeResize="0"/>
          <p:nvPr/>
        </p:nvPicPr>
        <p:blipFill>
          <a:blip r:embed="rId4">
            <a:alphaModFix/>
          </a:blip>
          <a:stretch>
            <a:fillRect/>
          </a:stretch>
        </p:blipFill>
        <p:spPr>
          <a:xfrm>
            <a:off x="1691975" y="4101425"/>
            <a:ext cx="2667758" cy="1847099"/>
          </a:xfrm>
          <a:prstGeom prst="rect">
            <a:avLst/>
          </a:prstGeom>
          <a:noFill/>
          <a:ln>
            <a:noFill/>
          </a:ln>
        </p:spPr>
      </p:pic>
      <p:sp>
        <p:nvSpPr>
          <p:cNvPr id="580" name="Google Shape;580;p79"/>
          <p:cNvSpPr txBox="1"/>
          <p:nvPr/>
        </p:nvSpPr>
        <p:spPr>
          <a:xfrm>
            <a:off x="814925" y="2143900"/>
            <a:ext cx="7221600" cy="18471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SzPts val="1800"/>
              <a:buFont typeface="Open Sans"/>
              <a:buChar char="●"/>
            </a:pPr>
            <a:r>
              <a:rPr lang="en" sz="1800" dirty="0">
                <a:latin typeface="Open Sans"/>
                <a:ea typeface="Open Sans"/>
                <a:cs typeface="Open Sans"/>
                <a:sym typeface="Open Sans"/>
              </a:rPr>
              <a:t>Click </a:t>
            </a:r>
            <a:r>
              <a:rPr lang="en" sz="1800" b="1" u="sng" dirty="0">
                <a:solidFill>
                  <a:schemeClr val="hlink"/>
                </a:solidFill>
                <a:latin typeface="Open Sans"/>
                <a:ea typeface="Open Sans"/>
                <a:cs typeface="Open Sans"/>
                <a:sym typeface="Open Sans"/>
                <a:hlinkClick r:id="rId5"/>
              </a:rPr>
              <a:t>here</a:t>
            </a:r>
            <a:r>
              <a:rPr lang="en" sz="1800" dirty="0">
                <a:latin typeface="Open Sans"/>
                <a:ea typeface="Open Sans"/>
                <a:cs typeface="Open Sans"/>
                <a:sym typeface="Open Sans"/>
              </a:rPr>
              <a:t> if you would like to download some super cool, social graphics! These include Facebook, Twitter, LinkedIn, and email banners, zoom backgrounds and template posts. </a:t>
            </a:r>
            <a:endParaRPr sz="1800" dirty="0">
              <a:latin typeface="Open Sans"/>
              <a:ea typeface="Open Sans"/>
              <a:cs typeface="Open Sans"/>
              <a:sym typeface="Open Sans"/>
            </a:endParaRPr>
          </a:p>
          <a:p>
            <a:pPr marL="457200" lvl="0" indent="-342900" algn="l" rtl="0">
              <a:spcBef>
                <a:spcPts val="0"/>
              </a:spcBef>
              <a:spcAft>
                <a:spcPts val="0"/>
              </a:spcAft>
              <a:buSzPts val="1800"/>
              <a:buFont typeface="Open Sans"/>
              <a:buChar char="●"/>
            </a:pPr>
            <a:r>
              <a:rPr lang="en" sz="1800" dirty="0">
                <a:latin typeface="Open Sans"/>
                <a:ea typeface="Open Sans"/>
                <a:cs typeface="Open Sans"/>
                <a:sym typeface="Open Sans"/>
              </a:rPr>
              <a:t>Click </a:t>
            </a:r>
            <a:r>
              <a:rPr lang="en" sz="1800" b="1" u="sng" dirty="0">
                <a:solidFill>
                  <a:schemeClr val="hlink"/>
                </a:solidFill>
                <a:latin typeface="Open Sans"/>
                <a:ea typeface="Open Sans"/>
                <a:cs typeface="Open Sans"/>
                <a:sym typeface="Open Sans"/>
                <a:hlinkClick r:id="rId6"/>
              </a:rPr>
              <a:t>here</a:t>
            </a:r>
            <a:r>
              <a:rPr lang="en" sz="1800" dirty="0">
                <a:latin typeface="Open Sans"/>
                <a:ea typeface="Open Sans"/>
                <a:cs typeface="Open Sans"/>
                <a:sym typeface="Open Sans"/>
              </a:rPr>
              <a:t> if you would like to watch Holland Bloorview’s impact video for Capes for Kids! </a:t>
            </a:r>
            <a:endParaRPr sz="1800" dirty="0">
              <a:latin typeface="Open Sans"/>
              <a:ea typeface="Open Sans"/>
              <a:cs typeface="Open Sans"/>
              <a:sym typeface="Open Sans"/>
            </a:endParaRPr>
          </a:p>
          <a:p>
            <a:pPr marL="457200" lvl="0" indent="-342900" algn="l" rtl="0">
              <a:spcBef>
                <a:spcPts val="0"/>
              </a:spcBef>
              <a:spcAft>
                <a:spcPts val="0"/>
              </a:spcAft>
              <a:buSzPts val="1800"/>
              <a:buFont typeface="Open Sans"/>
              <a:buChar char="●"/>
            </a:pPr>
            <a:r>
              <a:rPr lang="en" sz="1800" dirty="0">
                <a:latin typeface="Open Sans"/>
                <a:ea typeface="Open Sans"/>
                <a:cs typeface="Open Sans"/>
                <a:sym typeface="Open Sans"/>
              </a:rPr>
              <a:t>Click </a:t>
            </a:r>
            <a:r>
              <a:rPr lang="en" sz="1800" b="1" u="sng" dirty="0">
                <a:solidFill>
                  <a:schemeClr val="hlink"/>
                </a:solidFill>
                <a:latin typeface="Open Sans"/>
                <a:ea typeface="Open Sans"/>
                <a:cs typeface="Open Sans"/>
                <a:sym typeface="Open Sans"/>
                <a:hlinkClick r:id="rId7"/>
              </a:rPr>
              <a:t>here</a:t>
            </a:r>
            <a:r>
              <a:rPr lang="en" sz="1800" dirty="0">
                <a:latin typeface="Open Sans"/>
                <a:ea typeface="Open Sans"/>
                <a:cs typeface="Open Sans"/>
                <a:sym typeface="Open Sans"/>
              </a:rPr>
              <a:t> to read Holland Bloorview’s Impact Stories! </a:t>
            </a:r>
            <a:endParaRPr sz="1800" dirty="0">
              <a:latin typeface="Open Sans"/>
              <a:ea typeface="Open Sans"/>
              <a:cs typeface="Open Sans"/>
              <a:sym typeface="Open Sans"/>
            </a:endParaRPr>
          </a:p>
        </p:txBody>
      </p:sp>
      <p:sp>
        <p:nvSpPr>
          <p:cNvPr id="579" name="Google Shape;579;p79"/>
          <p:cNvSpPr txBox="1"/>
          <p:nvPr/>
        </p:nvSpPr>
        <p:spPr>
          <a:xfrm>
            <a:off x="2983500" y="1133675"/>
            <a:ext cx="31770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0" dirty="0">
                <a:solidFill>
                  <a:srgbClr val="0C64B4"/>
                </a:solidFill>
                <a:latin typeface="Bangers"/>
                <a:ea typeface="Bangers"/>
                <a:cs typeface="Bangers"/>
                <a:sym typeface="Bangers"/>
              </a:rPr>
              <a:t>Resources</a:t>
            </a:r>
            <a:endParaRPr sz="6000" dirty="0">
              <a:solidFill>
                <a:srgbClr val="0C64B4"/>
              </a:solidFill>
              <a:latin typeface="Bangers"/>
              <a:ea typeface="Bangers"/>
              <a:cs typeface="Bangers"/>
              <a:sym typeface="Bangers"/>
            </a:endParaRPr>
          </a:p>
        </p:txBody>
      </p:sp>
      <p:sp>
        <p:nvSpPr>
          <p:cNvPr id="2" name="Title 1" hidden="1"/>
          <p:cNvSpPr>
            <a:spLocks noGrp="1"/>
          </p:cNvSpPr>
          <p:nvPr>
            <p:ph type="title"/>
          </p:nvPr>
        </p:nvSpPr>
        <p:spPr/>
        <p:txBody>
          <a:bodyPr/>
          <a:lstStyle/>
          <a:p>
            <a:r>
              <a:rPr lang="en-CA" dirty="0"/>
              <a:t>Resources</a:t>
            </a:r>
            <a:br>
              <a:rPr lang="en-CA" dirty="0"/>
            </a:br>
            <a:endParaRPr lang="en-CA"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86"/>
        <p:cNvGrpSpPr/>
        <p:nvPr/>
      </p:nvGrpSpPr>
      <p:grpSpPr>
        <a:xfrm>
          <a:off x="0" y="0"/>
          <a:ext cx="0" cy="0"/>
          <a:chOff x="0" y="0"/>
          <a:chExt cx="0" cy="0"/>
        </a:xfrm>
      </p:grpSpPr>
      <p:pic>
        <p:nvPicPr>
          <p:cNvPr id="593" name="Google Shape;593;p80" descr="About 30 people wearing red capes posing for a photo in Nathan Philips Square." title="Group Photo for Capes"/>
          <p:cNvPicPr preferRelativeResize="0"/>
          <p:nvPr/>
        </p:nvPicPr>
        <p:blipFill>
          <a:blip r:embed="rId3">
            <a:alphaModFix/>
          </a:blip>
          <a:stretch>
            <a:fillRect/>
          </a:stretch>
        </p:blipFill>
        <p:spPr>
          <a:xfrm>
            <a:off x="5374350" y="4005372"/>
            <a:ext cx="2715299" cy="1811957"/>
          </a:xfrm>
          <a:prstGeom prst="rect">
            <a:avLst/>
          </a:prstGeom>
          <a:noFill/>
          <a:ln>
            <a:noFill/>
          </a:ln>
        </p:spPr>
      </p:pic>
      <p:pic>
        <p:nvPicPr>
          <p:cNvPr id="592" name="Google Shape;592;p80" descr="Two woman smiling at each other and talking sit at a small table. The two are wearing red capes over their shoulers. The woman on the left wears a grey shirt, black pants and black shoes. The woman on the righ wears a black shirt, black pants and black shoes." title="Two women sit at a table."/>
          <p:cNvPicPr preferRelativeResize="0"/>
          <p:nvPr/>
        </p:nvPicPr>
        <p:blipFill>
          <a:blip r:embed="rId4">
            <a:alphaModFix/>
          </a:blip>
          <a:stretch>
            <a:fillRect/>
          </a:stretch>
        </p:blipFill>
        <p:spPr>
          <a:xfrm>
            <a:off x="5374350" y="2039138"/>
            <a:ext cx="2715300" cy="1813825"/>
          </a:xfrm>
          <a:prstGeom prst="rect">
            <a:avLst/>
          </a:prstGeom>
          <a:noFill/>
          <a:ln>
            <a:noFill/>
          </a:ln>
        </p:spPr>
      </p:pic>
      <p:sp>
        <p:nvSpPr>
          <p:cNvPr id="591" name="Google Shape;591;p80"/>
          <p:cNvSpPr txBox="1"/>
          <p:nvPr/>
        </p:nvSpPr>
        <p:spPr>
          <a:xfrm>
            <a:off x="936200" y="4339100"/>
            <a:ext cx="4144200" cy="14775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SzPts val="1100"/>
              <a:buFont typeface="Arial"/>
              <a:buNone/>
            </a:pPr>
            <a:r>
              <a:rPr lang="en" sz="1500">
                <a:solidFill>
                  <a:schemeClr val="dk1"/>
                </a:solidFill>
                <a:latin typeface="Twentieth Century"/>
                <a:ea typeface="Twentieth Century"/>
                <a:cs typeface="Twentieth Century"/>
                <a:sym typeface="Twentieth Century"/>
              </a:rPr>
              <a:t>You may register as an individual, create your own fundraising team or join an existing fundraising team. Registration takes 5 minutes, and when you’re done, you’ll have your own personal fundraising page and link that you can send to your network and community.</a:t>
            </a:r>
            <a:endParaRPr sz="900">
              <a:solidFill>
                <a:schemeClr val="dk1"/>
              </a:solidFill>
              <a:latin typeface="Twentieth Century"/>
              <a:ea typeface="Twentieth Century"/>
              <a:cs typeface="Twentieth Century"/>
              <a:sym typeface="Twentieth Century"/>
            </a:endParaRPr>
          </a:p>
        </p:txBody>
      </p:sp>
      <p:sp>
        <p:nvSpPr>
          <p:cNvPr id="590" name="Google Shape;590;p80"/>
          <p:cNvSpPr txBox="1"/>
          <p:nvPr/>
        </p:nvSpPr>
        <p:spPr>
          <a:xfrm>
            <a:off x="959500" y="4007999"/>
            <a:ext cx="3659700" cy="387758"/>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None/>
            </a:pPr>
            <a:r>
              <a:rPr lang="en" sz="2400" b="1" i="1" dirty="0">
                <a:solidFill>
                  <a:srgbClr val="0C64B4"/>
                </a:solidFill>
                <a:latin typeface="Twentieth Century"/>
                <a:ea typeface="Twentieth Century"/>
                <a:cs typeface="Twentieth Century"/>
                <a:sym typeface="Twentieth Century"/>
              </a:rPr>
              <a:t>HOW DO I REGISTER? </a:t>
            </a:r>
            <a:endParaRPr sz="2400" dirty="0">
              <a:solidFill>
                <a:srgbClr val="0C64B4"/>
              </a:solidFill>
              <a:latin typeface="Calibri"/>
              <a:ea typeface="Calibri"/>
              <a:cs typeface="Calibri"/>
              <a:sym typeface="Calibri"/>
            </a:endParaRPr>
          </a:p>
        </p:txBody>
      </p:sp>
      <p:sp>
        <p:nvSpPr>
          <p:cNvPr id="588" name="Google Shape;588;p80"/>
          <p:cNvSpPr txBox="1"/>
          <p:nvPr/>
        </p:nvSpPr>
        <p:spPr>
          <a:xfrm>
            <a:off x="936200" y="2359700"/>
            <a:ext cx="4270200" cy="1600398"/>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SzPts val="1100"/>
              <a:buFont typeface="Arial"/>
              <a:buNone/>
            </a:pPr>
            <a:r>
              <a:rPr lang="en" dirty="0">
                <a:solidFill>
                  <a:schemeClr val="dk1"/>
                </a:solidFill>
                <a:latin typeface="Twentieth Century"/>
                <a:ea typeface="Twentieth Century"/>
                <a:cs typeface="Twentieth Century"/>
                <a:sym typeface="Twentieth Century"/>
              </a:rPr>
              <a:t>Capes for Kids is a fun, family friendly event where we encourage everyone to wear their cape and raise money to support kids with disabilities at Holland Bloorview Kids Rehabilitation Hospital. Register online, set a fundraising goal and decide what your action will be and then start fundraising! Wear your cape </a:t>
            </a:r>
            <a:r>
              <a:rPr lang="en" dirty="0" smtClean="0">
                <a:solidFill>
                  <a:schemeClr val="dk1"/>
                </a:solidFill>
                <a:latin typeface="Twentieth Century"/>
                <a:ea typeface="Twentieth Century"/>
                <a:cs typeface="Twentieth Century"/>
                <a:sym typeface="Twentieth Century"/>
              </a:rPr>
              <a:t>during Capes Week!</a:t>
            </a:r>
            <a:endParaRPr sz="800" dirty="0">
              <a:solidFill>
                <a:schemeClr val="dk1"/>
              </a:solidFill>
              <a:latin typeface="Twentieth Century"/>
              <a:ea typeface="Twentieth Century"/>
              <a:cs typeface="Twentieth Century"/>
              <a:sym typeface="Twentieth Century"/>
            </a:endParaRPr>
          </a:p>
        </p:txBody>
      </p:sp>
      <p:sp>
        <p:nvSpPr>
          <p:cNvPr id="587" name="Google Shape;587;p80"/>
          <p:cNvSpPr txBox="1"/>
          <p:nvPr/>
        </p:nvSpPr>
        <p:spPr>
          <a:xfrm>
            <a:off x="959500" y="2013412"/>
            <a:ext cx="4758600" cy="387758"/>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None/>
            </a:pPr>
            <a:r>
              <a:rPr lang="en" sz="2400" b="1" i="1" dirty="0">
                <a:solidFill>
                  <a:srgbClr val="0C64B4"/>
                </a:solidFill>
                <a:latin typeface="Twentieth Century"/>
                <a:ea typeface="Twentieth Century"/>
                <a:cs typeface="Twentieth Century"/>
                <a:sym typeface="Twentieth Century"/>
              </a:rPr>
              <a:t>WHAT IS CAPES FOR KIDS? </a:t>
            </a:r>
            <a:endParaRPr sz="2400" dirty="0">
              <a:solidFill>
                <a:srgbClr val="0C64B4"/>
              </a:solidFill>
              <a:latin typeface="Calibri"/>
              <a:ea typeface="Calibri"/>
              <a:cs typeface="Calibri"/>
              <a:sym typeface="Calibri"/>
            </a:endParaRPr>
          </a:p>
        </p:txBody>
      </p:sp>
      <p:sp>
        <p:nvSpPr>
          <p:cNvPr id="589" name="Google Shape;589;p80"/>
          <p:cNvSpPr txBox="1"/>
          <p:nvPr/>
        </p:nvSpPr>
        <p:spPr>
          <a:xfrm>
            <a:off x="2983500" y="930938"/>
            <a:ext cx="3177000" cy="1108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000" dirty="0">
                <a:solidFill>
                  <a:srgbClr val="0C64B4"/>
                </a:solidFill>
                <a:latin typeface="Bangers"/>
                <a:ea typeface="Bangers"/>
                <a:cs typeface="Bangers"/>
                <a:sym typeface="Bangers"/>
              </a:rPr>
              <a:t>FAQs</a:t>
            </a:r>
            <a:endParaRPr sz="6000" dirty="0">
              <a:solidFill>
                <a:srgbClr val="0C64B4"/>
              </a:solidFill>
              <a:latin typeface="Bangers"/>
              <a:ea typeface="Bangers"/>
              <a:cs typeface="Bangers"/>
              <a:sym typeface="Bangers"/>
            </a:endParaRPr>
          </a:p>
        </p:txBody>
      </p:sp>
      <p:sp>
        <p:nvSpPr>
          <p:cNvPr id="2" name="Title 1" hidden="1"/>
          <p:cNvSpPr>
            <a:spLocks noGrp="1"/>
          </p:cNvSpPr>
          <p:nvPr>
            <p:ph type="title"/>
          </p:nvPr>
        </p:nvSpPr>
        <p:spPr/>
        <p:txBody>
          <a:bodyPr/>
          <a:lstStyle/>
          <a:p>
            <a:r>
              <a:rPr lang="en-CA" dirty="0"/>
              <a:t>FAQs</a:t>
            </a:r>
            <a:br>
              <a:rPr lang="en-CA" dirty="0"/>
            </a:br>
            <a:endParaRPr lang="en-CA"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97"/>
        <p:cNvGrpSpPr/>
        <p:nvPr/>
      </p:nvGrpSpPr>
      <p:grpSpPr>
        <a:xfrm>
          <a:off x="0" y="0"/>
          <a:ext cx="0" cy="0"/>
          <a:chOff x="0" y="0"/>
          <a:chExt cx="0" cy="0"/>
        </a:xfrm>
      </p:grpSpPr>
      <p:pic>
        <p:nvPicPr>
          <p:cNvPr id="603" name="Google Shape;603;p81" descr="A man wearing a red cape draped over his shoulders walks down a runway where colleagues watch in awe. " title="Capes for Kids fashion show"/>
          <p:cNvPicPr preferRelativeResize="0"/>
          <p:nvPr/>
        </p:nvPicPr>
        <p:blipFill>
          <a:blip r:embed="rId3">
            <a:alphaModFix/>
          </a:blip>
          <a:stretch>
            <a:fillRect/>
          </a:stretch>
        </p:blipFill>
        <p:spPr>
          <a:xfrm>
            <a:off x="5515250" y="1773225"/>
            <a:ext cx="2782604" cy="3938799"/>
          </a:xfrm>
          <a:prstGeom prst="rect">
            <a:avLst/>
          </a:prstGeom>
          <a:noFill/>
          <a:ln>
            <a:noFill/>
          </a:ln>
        </p:spPr>
      </p:pic>
      <p:sp>
        <p:nvSpPr>
          <p:cNvPr id="602" name="Google Shape;602;p81"/>
          <p:cNvSpPr txBox="1"/>
          <p:nvPr/>
        </p:nvSpPr>
        <p:spPr>
          <a:xfrm>
            <a:off x="868550" y="4601000"/>
            <a:ext cx="4088400" cy="10158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SzPts val="1100"/>
              <a:buFont typeface="Arial"/>
              <a:buNone/>
            </a:pPr>
            <a:r>
              <a:rPr lang="en" sz="1500">
                <a:solidFill>
                  <a:schemeClr val="dk1"/>
                </a:solidFill>
                <a:latin typeface="Twentieth Century"/>
                <a:ea typeface="Twentieth Century"/>
                <a:cs typeface="Twentieth Century"/>
                <a:sym typeface="Twentieth Century"/>
              </a:rPr>
              <a:t>All money raised through Capes for Kids supports Holland Bloorview’s innovative programs and services and cutting-edge research that help kids with disabilities move, speak, play, learn and grow.</a:t>
            </a:r>
            <a:endParaRPr sz="900">
              <a:solidFill>
                <a:schemeClr val="dk1"/>
              </a:solidFill>
              <a:latin typeface="Twentieth Century"/>
              <a:ea typeface="Twentieth Century"/>
              <a:cs typeface="Twentieth Century"/>
              <a:sym typeface="Twentieth Century"/>
            </a:endParaRPr>
          </a:p>
        </p:txBody>
      </p:sp>
      <p:sp>
        <p:nvSpPr>
          <p:cNvPr id="601" name="Google Shape;601;p81"/>
          <p:cNvSpPr txBox="1"/>
          <p:nvPr/>
        </p:nvSpPr>
        <p:spPr>
          <a:xfrm>
            <a:off x="868550" y="4021010"/>
            <a:ext cx="4088400" cy="683224"/>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None/>
            </a:pPr>
            <a:r>
              <a:rPr lang="en" sz="2400" b="1" i="1" dirty="0">
                <a:solidFill>
                  <a:srgbClr val="0C64B4"/>
                </a:solidFill>
                <a:latin typeface="Twentieth Century"/>
                <a:ea typeface="Twentieth Century"/>
                <a:cs typeface="Twentieth Century"/>
                <a:sym typeface="Twentieth Century"/>
              </a:rPr>
              <a:t>HOW WILL THE DONATIONS BE USED? </a:t>
            </a:r>
            <a:endParaRPr sz="2400" dirty="0">
              <a:solidFill>
                <a:srgbClr val="0C64B4"/>
              </a:solidFill>
              <a:latin typeface="Calibri"/>
              <a:ea typeface="Calibri"/>
              <a:cs typeface="Calibri"/>
              <a:sym typeface="Calibri"/>
            </a:endParaRPr>
          </a:p>
        </p:txBody>
      </p:sp>
      <p:sp>
        <p:nvSpPr>
          <p:cNvPr id="599" name="Google Shape;599;p81"/>
          <p:cNvSpPr txBox="1"/>
          <p:nvPr/>
        </p:nvSpPr>
        <p:spPr>
          <a:xfrm>
            <a:off x="839782" y="2614394"/>
            <a:ext cx="3953100" cy="10158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SzPts val="1100"/>
              <a:buFont typeface="Arial"/>
              <a:buNone/>
            </a:pPr>
            <a:r>
              <a:rPr lang="en" sz="1500">
                <a:solidFill>
                  <a:schemeClr val="dk1"/>
                </a:solidFill>
                <a:latin typeface="Twentieth Century"/>
                <a:ea typeface="Twentieth Century"/>
                <a:cs typeface="Twentieth Century"/>
                <a:sym typeface="Twentieth Century"/>
              </a:rPr>
              <a:t>No. There is no fundraising minimum. But you’d be surprised how people will support you when they understand why you’re wearing a cape, and where their money will go.</a:t>
            </a:r>
            <a:endParaRPr sz="900">
              <a:solidFill>
                <a:schemeClr val="dk1"/>
              </a:solidFill>
              <a:latin typeface="Twentieth Century"/>
              <a:ea typeface="Twentieth Century"/>
              <a:cs typeface="Twentieth Century"/>
              <a:sym typeface="Twentieth Century"/>
            </a:endParaRPr>
          </a:p>
        </p:txBody>
      </p:sp>
      <p:sp>
        <p:nvSpPr>
          <p:cNvPr id="598" name="Google Shape;598;p81"/>
          <p:cNvSpPr txBox="1"/>
          <p:nvPr/>
        </p:nvSpPr>
        <p:spPr>
          <a:xfrm>
            <a:off x="824150" y="2034405"/>
            <a:ext cx="5416500" cy="584735"/>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None/>
            </a:pPr>
            <a:r>
              <a:rPr lang="en" sz="2000" b="1" i="1" dirty="0">
                <a:solidFill>
                  <a:srgbClr val="0C64B4"/>
                </a:solidFill>
                <a:latin typeface="Twentieth Century"/>
                <a:ea typeface="Twentieth Century"/>
                <a:cs typeface="Twentieth Century"/>
                <a:sym typeface="Twentieth Century"/>
              </a:rPr>
              <a:t>DO I HAVE TO RAISE A MINIMUM </a:t>
            </a:r>
            <a:endParaRPr lang="en" sz="2000" b="1" i="1" dirty="0" smtClean="0">
              <a:solidFill>
                <a:srgbClr val="0C64B4"/>
              </a:solidFill>
              <a:latin typeface="Twentieth Century"/>
              <a:ea typeface="Twentieth Century"/>
              <a:cs typeface="Twentieth Century"/>
              <a:sym typeface="Twentieth Century"/>
            </a:endParaRPr>
          </a:p>
          <a:p>
            <a:pPr marL="0" marR="0" lvl="0" indent="0" algn="l" rtl="0">
              <a:lnSpc>
                <a:spcPct val="80000"/>
              </a:lnSpc>
              <a:spcBef>
                <a:spcPts val="0"/>
              </a:spcBef>
              <a:spcAft>
                <a:spcPts val="0"/>
              </a:spcAft>
              <a:buNone/>
            </a:pPr>
            <a:r>
              <a:rPr lang="en" sz="2000" b="1" i="1" dirty="0" smtClean="0">
                <a:solidFill>
                  <a:srgbClr val="0C64B4"/>
                </a:solidFill>
                <a:latin typeface="Twentieth Century"/>
                <a:ea typeface="Twentieth Century"/>
                <a:cs typeface="Twentieth Century"/>
                <a:sym typeface="Twentieth Century"/>
              </a:rPr>
              <a:t>AMOUNT </a:t>
            </a:r>
            <a:r>
              <a:rPr lang="en" sz="2000" b="1" i="1" dirty="0">
                <a:solidFill>
                  <a:srgbClr val="0C64B4"/>
                </a:solidFill>
                <a:latin typeface="Twentieth Century"/>
                <a:ea typeface="Twentieth Century"/>
                <a:cs typeface="Twentieth Century"/>
                <a:sym typeface="Twentieth Century"/>
              </a:rPr>
              <a:t>TO PARTICIPATE? </a:t>
            </a:r>
            <a:endParaRPr sz="2000" dirty="0">
              <a:solidFill>
                <a:srgbClr val="0C64B4"/>
              </a:solidFill>
              <a:latin typeface="Calibri"/>
              <a:ea typeface="Calibri"/>
              <a:cs typeface="Calibri"/>
              <a:sym typeface="Calibri"/>
            </a:endParaRPr>
          </a:p>
        </p:txBody>
      </p:sp>
      <p:sp>
        <p:nvSpPr>
          <p:cNvPr id="600" name="Google Shape;600;p81"/>
          <p:cNvSpPr txBox="1"/>
          <p:nvPr/>
        </p:nvSpPr>
        <p:spPr>
          <a:xfrm>
            <a:off x="2983500" y="930950"/>
            <a:ext cx="3177000" cy="1108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000" dirty="0">
                <a:solidFill>
                  <a:srgbClr val="0C64B4"/>
                </a:solidFill>
                <a:latin typeface="Bangers"/>
                <a:ea typeface="Bangers"/>
                <a:cs typeface="Bangers"/>
                <a:sym typeface="Bangers"/>
              </a:rPr>
              <a:t>FAQs</a:t>
            </a:r>
            <a:endParaRPr sz="6000" dirty="0">
              <a:solidFill>
                <a:srgbClr val="0C64B4"/>
              </a:solidFill>
              <a:latin typeface="Bangers"/>
              <a:ea typeface="Bangers"/>
              <a:cs typeface="Bangers"/>
              <a:sym typeface="Bangers"/>
            </a:endParaRPr>
          </a:p>
        </p:txBody>
      </p:sp>
      <p:sp>
        <p:nvSpPr>
          <p:cNvPr id="2" name="Title 1" hidden="1"/>
          <p:cNvSpPr>
            <a:spLocks noGrp="1"/>
          </p:cNvSpPr>
          <p:nvPr>
            <p:ph type="title"/>
          </p:nvPr>
        </p:nvSpPr>
        <p:spPr/>
        <p:txBody>
          <a:bodyPr/>
          <a:lstStyle/>
          <a:p>
            <a:r>
              <a:rPr lang="en-CA" dirty="0"/>
              <a:t>FAQs</a:t>
            </a:r>
            <a:br>
              <a:rPr lang="en-CA" dirty="0"/>
            </a:br>
            <a:endParaRPr lang="en-CA"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607"/>
        <p:cNvGrpSpPr/>
        <p:nvPr/>
      </p:nvGrpSpPr>
      <p:grpSpPr>
        <a:xfrm>
          <a:off x="0" y="0"/>
          <a:ext cx="0" cy="0"/>
          <a:chOff x="0" y="0"/>
          <a:chExt cx="0" cy="0"/>
        </a:xfrm>
      </p:grpSpPr>
      <p:sp>
        <p:nvSpPr>
          <p:cNvPr id="609" name="Google Shape;609;p82"/>
          <p:cNvSpPr txBox="1"/>
          <p:nvPr/>
        </p:nvSpPr>
        <p:spPr>
          <a:xfrm>
            <a:off x="814925" y="1891950"/>
            <a:ext cx="7221600" cy="4063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rgbClr val="1ACF1A"/>
                </a:solidFill>
                <a:latin typeface="Open Sans"/>
                <a:ea typeface="Open Sans"/>
                <a:cs typeface="Open Sans"/>
                <a:sym typeface="Open Sans"/>
              </a:rPr>
              <a:t>Have a question or want to learn more about Capes for Kids?</a:t>
            </a:r>
            <a:r>
              <a:rPr lang="en" sz="1800" b="1">
                <a:latin typeface="Open Sans"/>
                <a:ea typeface="Open Sans"/>
                <a:cs typeface="Open Sans"/>
                <a:sym typeface="Open Sans"/>
              </a:rPr>
              <a:t> We’d love to hear from you. </a:t>
            </a:r>
            <a:endParaRPr sz="1800" b="1">
              <a:latin typeface="Open Sans"/>
              <a:ea typeface="Open Sans"/>
              <a:cs typeface="Open Sans"/>
              <a:sym typeface="Open Sans"/>
            </a:endParaRPr>
          </a:p>
          <a:p>
            <a:pPr marL="0" lvl="0" indent="0" algn="l" rtl="0">
              <a:spcBef>
                <a:spcPts val="0"/>
              </a:spcBef>
              <a:spcAft>
                <a:spcPts val="0"/>
              </a:spcAft>
              <a:buNone/>
            </a:pPr>
            <a:endParaRPr sz="1800">
              <a:latin typeface="Open Sans"/>
              <a:ea typeface="Open Sans"/>
              <a:cs typeface="Open Sans"/>
              <a:sym typeface="Open Sans"/>
            </a:endParaRPr>
          </a:p>
          <a:p>
            <a:pPr marL="0" lvl="0" indent="0" algn="l" rtl="0">
              <a:spcBef>
                <a:spcPts val="0"/>
              </a:spcBef>
              <a:spcAft>
                <a:spcPts val="0"/>
              </a:spcAft>
              <a:buNone/>
            </a:pPr>
            <a:r>
              <a:rPr lang="en" sz="1800">
                <a:latin typeface="Open Sans"/>
                <a:ea typeface="Open Sans"/>
                <a:cs typeface="Open Sans"/>
                <a:sym typeface="Open Sans"/>
              </a:rPr>
              <a:t>Holland Bloorview Kids Rehabilitation Hospital Foundation </a:t>
            </a:r>
            <a:endParaRPr sz="1800">
              <a:latin typeface="Open Sans"/>
              <a:ea typeface="Open Sans"/>
              <a:cs typeface="Open Sans"/>
              <a:sym typeface="Open Sans"/>
            </a:endParaRPr>
          </a:p>
          <a:p>
            <a:pPr marL="0" lvl="0" indent="0" algn="l" rtl="0">
              <a:spcBef>
                <a:spcPts val="0"/>
              </a:spcBef>
              <a:spcAft>
                <a:spcPts val="0"/>
              </a:spcAft>
              <a:buNone/>
            </a:pPr>
            <a:r>
              <a:rPr lang="en" sz="1800">
                <a:latin typeface="Open Sans"/>
                <a:ea typeface="Open Sans"/>
                <a:cs typeface="Open Sans"/>
                <a:sym typeface="Open Sans"/>
              </a:rPr>
              <a:t>150 Kilgour Road </a:t>
            </a:r>
            <a:endParaRPr sz="1800">
              <a:latin typeface="Open Sans"/>
              <a:ea typeface="Open Sans"/>
              <a:cs typeface="Open Sans"/>
              <a:sym typeface="Open Sans"/>
            </a:endParaRPr>
          </a:p>
          <a:p>
            <a:pPr marL="0" lvl="0" indent="0" algn="l" rtl="0">
              <a:spcBef>
                <a:spcPts val="0"/>
              </a:spcBef>
              <a:spcAft>
                <a:spcPts val="0"/>
              </a:spcAft>
              <a:buNone/>
            </a:pPr>
            <a:r>
              <a:rPr lang="en" sz="1800">
                <a:latin typeface="Open Sans"/>
                <a:ea typeface="Open Sans"/>
                <a:cs typeface="Open Sans"/>
                <a:sym typeface="Open Sans"/>
              </a:rPr>
              <a:t>Toronto, Ontario </a:t>
            </a:r>
            <a:endParaRPr sz="1800">
              <a:latin typeface="Open Sans"/>
              <a:ea typeface="Open Sans"/>
              <a:cs typeface="Open Sans"/>
              <a:sym typeface="Open Sans"/>
            </a:endParaRPr>
          </a:p>
          <a:p>
            <a:pPr marL="0" lvl="0" indent="0" algn="l" rtl="0">
              <a:spcBef>
                <a:spcPts val="0"/>
              </a:spcBef>
              <a:spcAft>
                <a:spcPts val="0"/>
              </a:spcAft>
              <a:buNone/>
            </a:pPr>
            <a:r>
              <a:rPr lang="en" sz="1800">
                <a:latin typeface="Open Sans"/>
                <a:ea typeface="Open Sans"/>
                <a:cs typeface="Open Sans"/>
                <a:sym typeface="Open Sans"/>
              </a:rPr>
              <a:t>M4G 1R8 </a:t>
            </a:r>
            <a:endParaRPr sz="1800">
              <a:latin typeface="Open Sans"/>
              <a:ea typeface="Open Sans"/>
              <a:cs typeface="Open Sans"/>
              <a:sym typeface="Open Sans"/>
            </a:endParaRPr>
          </a:p>
          <a:p>
            <a:pPr marL="0" lvl="0" indent="0" algn="l" rtl="0">
              <a:spcBef>
                <a:spcPts val="0"/>
              </a:spcBef>
              <a:spcAft>
                <a:spcPts val="0"/>
              </a:spcAft>
              <a:buNone/>
            </a:pPr>
            <a:endParaRPr sz="1800">
              <a:latin typeface="Open Sans"/>
              <a:ea typeface="Open Sans"/>
              <a:cs typeface="Open Sans"/>
              <a:sym typeface="Open Sans"/>
            </a:endParaRPr>
          </a:p>
          <a:p>
            <a:pPr marL="0" lvl="0" indent="0" algn="l" rtl="0">
              <a:spcBef>
                <a:spcPts val="0"/>
              </a:spcBef>
              <a:spcAft>
                <a:spcPts val="0"/>
              </a:spcAft>
              <a:buNone/>
            </a:pPr>
            <a:r>
              <a:rPr lang="en" sz="1800">
                <a:latin typeface="Open Sans"/>
                <a:ea typeface="Open Sans"/>
                <a:cs typeface="Open Sans"/>
                <a:sym typeface="Open Sans"/>
              </a:rPr>
              <a:t>Telephone: 416-564-8817 </a:t>
            </a:r>
            <a:endParaRPr sz="1800">
              <a:latin typeface="Open Sans"/>
              <a:ea typeface="Open Sans"/>
              <a:cs typeface="Open Sans"/>
              <a:sym typeface="Open Sans"/>
            </a:endParaRPr>
          </a:p>
          <a:p>
            <a:pPr marL="0" lvl="0" indent="0" algn="l" rtl="0">
              <a:spcBef>
                <a:spcPts val="0"/>
              </a:spcBef>
              <a:spcAft>
                <a:spcPts val="0"/>
              </a:spcAft>
              <a:buNone/>
            </a:pPr>
            <a:r>
              <a:rPr lang="en" sz="1800">
                <a:latin typeface="Open Sans"/>
                <a:ea typeface="Open Sans"/>
                <a:cs typeface="Open Sans"/>
                <a:sym typeface="Open Sans"/>
              </a:rPr>
              <a:t>Toll Free: 1-800-490-7940 </a:t>
            </a:r>
            <a:endParaRPr sz="1800">
              <a:latin typeface="Open Sans"/>
              <a:ea typeface="Open Sans"/>
              <a:cs typeface="Open Sans"/>
              <a:sym typeface="Open Sans"/>
            </a:endParaRPr>
          </a:p>
          <a:p>
            <a:pPr marL="0" lvl="0" indent="0" algn="l" rtl="0">
              <a:spcBef>
                <a:spcPts val="0"/>
              </a:spcBef>
              <a:spcAft>
                <a:spcPts val="0"/>
              </a:spcAft>
              <a:buNone/>
            </a:pPr>
            <a:r>
              <a:rPr lang="en" sz="1800">
                <a:latin typeface="Open Sans"/>
                <a:ea typeface="Open Sans"/>
                <a:cs typeface="Open Sans"/>
                <a:sym typeface="Open Sans"/>
              </a:rPr>
              <a:t>Fax: 416-425-4531 </a:t>
            </a:r>
            <a:endParaRPr sz="1800">
              <a:latin typeface="Open Sans"/>
              <a:ea typeface="Open Sans"/>
              <a:cs typeface="Open Sans"/>
              <a:sym typeface="Open Sans"/>
            </a:endParaRPr>
          </a:p>
          <a:p>
            <a:pPr marL="0" lvl="0" indent="0" algn="l" rtl="0">
              <a:spcBef>
                <a:spcPts val="0"/>
              </a:spcBef>
              <a:spcAft>
                <a:spcPts val="0"/>
              </a:spcAft>
              <a:buNone/>
            </a:pPr>
            <a:endParaRPr sz="1800">
              <a:latin typeface="Open Sans"/>
              <a:ea typeface="Open Sans"/>
              <a:cs typeface="Open Sans"/>
              <a:sym typeface="Open Sans"/>
            </a:endParaRPr>
          </a:p>
          <a:p>
            <a:pPr marL="0" lvl="0" indent="0" algn="l" rtl="0">
              <a:spcBef>
                <a:spcPts val="0"/>
              </a:spcBef>
              <a:spcAft>
                <a:spcPts val="0"/>
              </a:spcAft>
              <a:buNone/>
            </a:pPr>
            <a:r>
              <a:rPr lang="en" sz="1800">
                <a:latin typeface="Open Sans"/>
                <a:ea typeface="Open Sans"/>
                <a:cs typeface="Open Sans"/>
                <a:sym typeface="Open Sans"/>
              </a:rPr>
              <a:t>Email: capesforkids@hollandbloorview.ca </a:t>
            </a:r>
            <a:endParaRPr sz="1800">
              <a:latin typeface="Open Sans"/>
              <a:ea typeface="Open Sans"/>
              <a:cs typeface="Open Sans"/>
              <a:sym typeface="Open Sans"/>
            </a:endParaRPr>
          </a:p>
          <a:p>
            <a:pPr marL="0" lvl="0" indent="0" algn="l" rtl="0">
              <a:spcBef>
                <a:spcPts val="0"/>
              </a:spcBef>
              <a:spcAft>
                <a:spcPts val="0"/>
              </a:spcAft>
              <a:buNone/>
            </a:pPr>
            <a:r>
              <a:rPr lang="en" sz="1800">
                <a:latin typeface="Open Sans"/>
                <a:ea typeface="Open Sans"/>
                <a:cs typeface="Open Sans"/>
                <a:sym typeface="Open Sans"/>
              </a:rPr>
              <a:t>Charitable Business Number: 88932-6278-RR0001</a:t>
            </a:r>
            <a:endParaRPr sz="1800">
              <a:latin typeface="Open Sans"/>
              <a:ea typeface="Open Sans"/>
              <a:cs typeface="Open Sans"/>
              <a:sym typeface="Open Sans"/>
            </a:endParaRPr>
          </a:p>
        </p:txBody>
      </p:sp>
      <p:sp>
        <p:nvSpPr>
          <p:cNvPr id="608" name="Google Shape;608;p82"/>
          <p:cNvSpPr txBox="1"/>
          <p:nvPr/>
        </p:nvSpPr>
        <p:spPr>
          <a:xfrm>
            <a:off x="1499850" y="930950"/>
            <a:ext cx="6144300" cy="1108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000" dirty="0">
                <a:solidFill>
                  <a:srgbClr val="0C64B4"/>
                </a:solidFill>
                <a:latin typeface="Bangers"/>
                <a:ea typeface="Bangers"/>
                <a:cs typeface="Bangers"/>
                <a:sym typeface="Bangers"/>
              </a:rPr>
              <a:t>Capes COntact Info</a:t>
            </a:r>
            <a:endParaRPr sz="6000" dirty="0">
              <a:solidFill>
                <a:srgbClr val="0C64B4"/>
              </a:solidFill>
              <a:latin typeface="Bangers"/>
              <a:ea typeface="Bangers"/>
              <a:cs typeface="Bangers"/>
              <a:sym typeface="Bangers"/>
            </a:endParaRPr>
          </a:p>
        </p:txBody>
      </p:sp>
      <p:sp>
        <p:nvSpPr>
          <p:cNvPr id="2" name="Title 1" hidden="1"/>
          <p:cNvSpPr>
            <a:spLocks noGrp="1"/>
          </p:cNvSpPr>
          <p:nvPr>
            <p:ph type="title"/>
          </p:nvPr>
        </p:nvSpPr>
        <p:spPr/>
        <p:txBody>
          <a:bodyPr/>
          <a:lstStyle/>
          <a:p>
            <a:r>
              <a:rPr lang="en-CA" dirty="0"/>
              <a:t>Capes </a:t>
            </a:r>
            <a:r>
              <a:rPr lang="en-CA" dirty="0" err="1"/>
              <a:t>COntact</a:t>
            </a:r>
            <a:r>
              <a:rPr lang="en-CA" dirty="0"/>
              <a:t> Info</a:t>
            </a:r>
            <a:br>
              <a:rPr lang="en-CA" dirty="0"/>
            </a:br>
            <a:endParaRPr lang="en-CA"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19"/>
        <p:cNvGrpSpPr/>
        <p:nvPr/>
      </p:nvGrpSpPr>
      <p:grpSpPr>
        <a:xfrm>
          <a:off x="0" y="0"/>
          <a:ext cx="0" cy="0"/>
          <a:chOff x="0" y="0"/>
          <a:chExt cx="0" cy="0"/>
        </a:xfrm>
      </p:grpSpPr>
      <p:sp>
        <p:nvSpPr>
          <p:cNvPr id="124" name="Google Shape;124;p26"/>
          <p:cNvSpPr/>
          <p:nvPr/>
        </p:nvSpPr>
        <p:spPr>
          <a:xfrm>
            <a:off x="4714138" y="5351750"/>
            <a:ext cx="3378600" cy="476400"/>
          </a:xfrm>
          <a:prstGeom prst="rect">
            <a:avLst/>
          </a:prstGeom>
          <a:gradFill>
            <a:gsLst>
              <a:gs pos="0">
                <a:srgbClr val="51AB2A"/>
              </a:gs>
              <a:gs pos="100000">
                <a:srgbClr val="203E1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D. Hulk</a:t>
            </a:r>
            <a:endParaRPr sz="1900">
              <a:solidFill>
                <a:schemeClr val="lt1"/>
              </a:solidFill>
              <a:latin typeface="Bangers"/>
              <a:ea typeface="Bangers"/>
              <a:cs typeface="Bangers"/>
              <a:sym typeface="Bangers"/>
            </a:endParaRPr>
          </a:p>
        </p:txBody>
      </p:sp>
      <p:sp>
        <p:nvSpPr>
          <p:cNvPr id="122" name="Google Shape;122;p26"/>
          <p:cNvSpPr/>
          <p:nvPr/>
        </p:nvSpPr>
        <p:spPr>
          <a:xfrm>
            <a:off x="1051263" y="5351750"/>
            <a:ext cx="3378600" cy="476400"/>
          </a:xfrm>
          <a:prstGeom prst="rect">
            <a:avLst/>
          </a:prstGeom>
          <a:gradFill>
            <a:gsLst>
              <a:gs pos="0">
                <a:srgbClr val="3177EE"/>
              </a:gs>
              <a:gs pos="100000">
                <a:srgbClr val="113D8A"/>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C. The Thing</a:t>
            </a:r>
            <a:endParaRPr sz="1900">
              <a:solidFill>
                <a:schemeClr val="lt1"/>
              </a:solidFill>
              <a:latin typeface="Bangers"/>
              <a:ea typeface="Bangers"/>
              <a:cs typeface="Bangers"/>
              <a:sym typeface="Bangers"/>
            </a:endParaRPr>
          </a:p>
        </p:txBody>
      </p:sp>
      <p:sp>
        <p:nvSpPr>
          <p:cNvPr id="123" name="Google Shape;123;p26"/>
          <p:cNvSpPr/>
          <p:nvPr/>
        </p:nvSpPr>
        <p:spPr>
          <a:xfrm>
            <a:off x="4714138" y="4676475"/>
            <a:ext cx="3378600" cy="476400"/>
          </a:xfrm>
          <a:prstGeom prst="rect">
            <a:avLst/>
          </a:prstGeom>
          <a:gradFill>
            <a:gsLst>
              <a:gs pos="0">
                <a:srgbClr val="DB0000"/>
              </a:gs>
              <a:gs pos="100000">
                <a:srgbClr val="54030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B. Sandman</a:t>
            </a:r>
            <a:endParaRPr sz="1900">
              <a:solidFill>
                <a:schemeClr val="lt1"/>
              </a:solidFill>
              <a:latin typeface="Bangers"/>
              <a:ea typeface="Bangers"/>
              <a:cs typeface="Bangers"/>
              <a:sym typeface="Bangers"/>
            </a:endParaRPr>
          </a:p>
        </p:txBody>
      </p:sp>
      <p:sp>
        <p:nvSpPr>
          <p:cNvPr id="121" name="Google Shape;121;p26"/>
          <p:cNvSpPr/>
          <p:nvPr/>
        </p:nvSpPr>
        <p:spPr>
          <a:xfrm>
            <a:off x="1051263" y="4676475"/>
            <a:ext cx="3378600" cy="476400"/>
          </a:xfrm>
          <a:prstGeom prst="rect">
            <a:avLst/>
          </a:prstGeom>
          <a:gradFill>
            <a:gsLst>
              <a:gs pos="0">
                <a:srgbClr val="4E29AA"/>
              </a:gs>
              <a:gs pos="100000">
                <a:srgbClr val="1E123D"/>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A. Spiderman </a:t>
            </a:r>
            <a:endParaRPr sz="1900">
              <a:solidFill>
                <a:schemeClr val="lt1"/>
              </a:solidFill>
              <a:latin typeface="Bangers"/>
              <a:ea typeface="Bangers"/>
              <a:cs typeface="Bangers"/>
              <a:sym typeface="Bangers"/>
            </a:endParaRPr>
          </a:p>
        </p:txBody>
      </p:sp>
      <p:pic>
        <p:nvPicPr>
          <p:cNvPr id="125" name="Google Shape;125;p26" descr="Fantastic Four 2015: 3 Reasons Why Everyone Hated the Reboot"/>
          <p:cNvPicPr preferRelativeResize="0"/>
          <p:nvPr/>
        </p:nvPicPr>
        <p:blipFill rotWithShape="1">
          <a:blip r:embed="rId3">
            <a:alphaModFix/>
          </a:blip>
          <a:srcRect l="17552" t="24505" r="6953"/>
          <a:stretch/>
        </p:blipFill>
        <p:spPr>
          <a:xfrm>
            <a:off x="2666300" y="2476150"/>
            <a:ext cx="3811399" cy="1905700"/>
          </a:xfrm>
          <a:prstGeom prst="rect">
            <a:avLst/>
          </a:prstGeom>
          <a:noFill/>
          <a:ln w="76200" cap="flat" cmpd="sng">
            <a:solidFill>
              <a:schemeClr val="lt1"/>
            </a:solidFill>
            <a:prstDash val="solid"/>
            <a:round/>
            <a:headEnd type="none" w="sm" len="sm"/>
            <a:tailEnd type="none" w="sm" len="sm"/>
          </a:ln>
        </p:spPr>
      </p:pic>
      <p:sp>
        <p:nvSpPr>
          <p:cNvPr id="120" name="Google Shape;120;p26"/>
          <p:cNvSpPr txBox="1"/>
          <p:nvPr/>
        </p:nvSpPr>
        <p:spPr>
          <a:xfrm>
            <a:off x="835800" y="1191050"/>
            <a:ext cx="7472400" cy="12105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3100" dirty="0">
                <a:solidFill>
                  <a:schemeClr val="lt1"/>
                </a:solidFill>
                <a:latin typeface="Calibri"/>
                <a:ea typeface="Calibri"/>
                <a:cs typeface="Calibri"/>
                <a:sym typeface="Calibri"/>
              </a:rPr>
              <a:t> </a:t>
            </a:r>
            <a:r>
              <a:rPr lang="en" sz="3100" dirty="0">
                <a:solidFill>
                  <a:schemeClr val="lt1"/>
                </a:solidFill>
                <a:latin typeface="Bangers"/>
                <a:ea typeface="Bangers"/>
                <a:cs typeface="Bangers"/>
                <a:sym typeface="Bangers"/>
              </a:rPr>
              <a:t>Who is the superhero who can no longer transform back into human form anymore?</a:t>
            </a:r>
            <a:endParaRPr sz="3300" dirty="0">
              <a:solidFill>
                <a:schemeClr val="lt1"/>
              </a:solidFill>
              <a:latin typeface="Bangers"/>
              <a:ea typeface="Bangers"/>
              <a:cs typeface="Bangers"/>
              <a:sym typeface="Bangers"/>
            </a:endParaRPr>
          </a:p>
        </p:txBody>
      </p:sp>
      <p:sp>
        <p:nvSpPr>
          <p:cNvPr id="2" name="Title 1" hidden="1"/>
          <p:cNvSpPr>
            <a:spLocks noGrp="1"/>
          </p:cNvSpPr>
          <p:nvPr>
            <p:ph type="title"/>
          </p:nvPr>
        </p:nvSpPr>
        <p:spPr/>
        <p:txBody>
          <a:bodyPr/>
          <a:lstStyle/>
          <a:p>
            <a:r>
              <a:rPr lang="en-US" dirty="0"/>
              <a:t> Who is the superhero who can no longer transform back into human form anymore?</a:t>
            </a:r>
            <a:br>
              <a:rPr lang="en-US" dirty="0"/>
            </a:br>
            <a:endParaRPr lang="en-CA"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29"/>
        <p:cNvGrpSpPr/>
        <p:nvPr/>
      </p:nvGrpSpPr>
      <p:grpSpPr>
        <a:xfrm>
          <a:off x="0" y="0"/>
          <a:ext cx="0" cy="0"/>
          <a:chOff x="0" y="0"/>
          <a:chExt cx="0" cy="0"/>
        </a:xfrm>
      </p:grpSpPr>
      <p:sp>
        <p:nvSpPr>
          <p:cNvPr id="134" name="Google Shape;134;p27"/>
          <p:cNvSpPr/>
          <p:nvPr/>
        </p:nvSpPr>
        <p:spPr>
          <a:xfrm>
            <a:off x="4714138" y="5351750"/>
            <a:ext cx="3378600" cy="476400"/>
          </a:xfrm>
          <a:prstGeom prst="rect">
            <a:avLst/>
          </a:prstGeom>
          <a:gradFill>
            <a:gsLst>
              <a:gs pos="0">
                <a:srgbClr val="51AB2A"/>
              </a:gs>
              <a:gs pos="100000">
                <a:srgbClr val="203E1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D. Electra</a:t>
            </a:r>
            <a:endParaRPr sz="1900">
              <a:solidFill>
                <a:schemeClr val="lt1"/>
              </a:solidFill>
              <a:latin typeface="Bangers"/>
              <a:ea typeface="Bangers"/>
              <a:cs typeface="Bangers"/>
              <a:sym typeface="Bangers"/>
            </a:endParaRPr>
          </a:p>
        </p:txBody>
      </p:sp>
      <p:sp>
        <p:nvSpPr>
          <p:cNvPr id="133" name="Google Shape;133;p27"/>
          <p:cNvSpPr/>
          <p:nvPr/>
        </p:nvSpPr>
        <p:spPr>
          <a:xfrm>
            <a:off x="1051263" y="5351750"/>
            <a:ext cx="3378600" cy="476400"/>
          </a:xfrm>
          <a:prstGeom prst="rect">
            <a:avLst/>
          </a:prstGeom>
          <a:gradFill>
            <a:gsLst>
              <a:gs pos="0">
                <a:srgbClr val="DB0000"/>
              </a:gs>
              <a:gs pos="100000">
                <a:srgbClr val="54030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C. Captain Marvel</a:t>
            </a:r>
            <a:endParaRPr sz="1900">
              <a:solidFill>
                <a:schemeClr val="lt1"/>
              </a:solidFill>
              <a:latin typeface="Bangers"/>
              <a:ea typeface="Bangers"/>
              <a:cs typeface="Bangers"/>
              <a:sym typeface="Bangers"/>
            </a:endParaRPr>
          </a:p>
        </p:txBody>
      </p:sp>
      <p:sp>
        <p:nvSpPr>
          <p:cNvPr id="132" name="Google Shape;132;p27"/>
          <p:cNvSpPr/>
          <p:nvPr/>
        </p:nvSpPr>
        <p:spPr>
          <a:xfrm>
            <a:off x="4714138" y="4676475"/>
            <a:ext cx="3378600" cy="476400"/>
          </a:xfrm>
          <a:prstGeom prst="rect">
            <a:avLst/>
          </a:prstGeom>
          <a:gradFill>
            <a:gsLst>
              <a:gs pos="0">
                <a:srgbClr val="4E29AA"/>
              </a:gs>
              <a:gs pos="100000">
                <a:srgbClr val="1E123D"/>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B. Storm</a:t>
            </a:r>
            <a:endParaRPr sz="1900">
              <a:solidFill>
                <a:schemeClr val="lt1"/>
              </a:solidFill>
              <a:latin typeface="Bangers"/>
              <a:ea typeface="Bangers"/>
              <a:cs typeface="Bangers"/>
              <a:sym typeface="Bangers"/>
            </a:endParaRPr>
          </a:p>
        </p:txBody>
      </p:sp>
      <p:sp>
        <p:nvSpPr>
          <p:cNvPr id="131" name="Google Shape;131;p27"/>
          <p:cNvSpPr/>
          <p:nvPr/>
        </p:nvSpPr>
        <p:spPr>
          <a:xfrm>
            <a:off x="1051263" y="4676475"/>
            <a:ext cx="3378600" cy="476400"/>
          </a:xfrm>
          <a:prstGeom prst="rect">
            <a:avLst/>
          </a:prstGeom>
          <a:gradFill>
            <a:gsLst>
              <a:gs pos="0">
                <a:srgbClr val="1077D2"/>
              </a:gs>
              <a:gs pos="100000">
                <a:srgbClr val="09315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A. Bat Girl</a:t>
            </a:r>
            <a:endParaRPr sz="1900">
              <a:solidFill>
                <a:schemeClr val="lt1"/>
              </a:solidFill>
              <a:latin typeface="Bangers"/>
              <a:ea typeface="Bangers"/>
              <a:cs typeface="Bangers"/>
              <a:sym typeface="Bangers"/>
            </a:endParaRPr>
          </a:p>
        </p:txBody>
      </p:sp>
      <p:pic>
        <p:nvPicPr>
          <p:cNvPr id="135" name="Google Shape;135;p27" descr="Alexandra Shipp Claps Back at X-Men Fans Who Want a Dark-Skinned Storm -  Racked"/>
          <p:cNvPicPr preferRelativeResize="0"/>
          <p:nvPr/>
        </p:nvPicPr>
        <p:blipFill rotWithShape="1">
          <a:blip r:embed="rId3">
            <a:alphaModFix/>
          </a:blip>
          <a:srcRect l="2989" t="53281" r="50291"/>
          <a:stretch/>
        </p:blipFill>
        <p:spPr>
          <a:xfrm>
            <a:off x="3055850" y="2456074"/>
            <a:ext cx="3032299" cy="2021525"/>
          </a:xfrm>
          <a:prstGeom prst="rect">
            <a:avLst/>
          </a:prstGeom>
          <a:noFill/>
          <a:ln w="76200" cap="flat" cmpd="sng">
            <a:solidFill>
              <a:schemeClr val="lt1"/>
            </a:solidFill>
            <a:prstDash val="solid"/>
            <a:round/>
            <a:headEnd type="none" w="sm" len="sm"/>
            <a:tailEnd type="none" w="sm" len="sm"/>
          </a:ln>
        </p:spPr>
      </p:pic>
      <p:sp>
        <p:nvSpPr>
          <p:cNvPr id="130" name="Google Shape;130;p27"/>
          <p:cNvSpPr txBox="1"/>
          <p:nvPr/>
        </p:nvSpPr>
        <p:spPr>
          <a:xfrm>
            <a:off x="835800" y="1191050"/>
            <a:ext cx="7472400" cy="12105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3100" dirty="0">
                <a:solidFill>
                  <a:schemeClr val="lt1"/>
                </a:solidFill>
                <a:latin typeface="Calibri"/>
                <a:ea typeface="Calibri"/>
                <a:cs typeface="Calibri"/>
                <a:sym typeface="Calibri"/>
              </a:rPr>
              <a:t> </a:t>
            </a:r>
            <a:r>
              <a:rPr lang="en" sz="3100" dirty="0">
                <a:solidFill>
                  <a:schemeClr val="lt1"/>
                </a:solidFill>
                <a:latin typeface="Bangers"/>
                <a:ea typeface="Bangers"/>
                <a:cs typeface="Bangers"/>
                <a:sym typeface="Bangers"/>
              </a:rPr>
              <a:t>Who is the superhero who can manipulate and resist the weather?</a:t>
            </a:r>
            <a:endParaRPr sz="3300" dirty="0">
              <a:solidFill>
                <a:schemeClr val="lt1"/>
              </a:solidFill>
              <a:latin typeface="Bangers"/>
              <a:ea typeface="Bangers"/>
              <a:cs typeface="Bangers"/>
              <a:sym typeface="Bangers"/>
            </a:endParaRPr>
          </a:p>
        </p:txBody>
      </p:sp>
      <p:sp>
        <p:nvSpPr>
          <p:cNvPr id="2" name="Title 1" hidden="1"/>
          <p:cNvSpPr>
            <a:spLocks noGrp="1"/>
          </p:cNvSpPr>
          <p:nvPr>
            <p:ph type="title"/>
          </p:nvPr>
        </p:nvSpPr>
        <p:spPr/>
        <p:txBody>
          <a:bodyPr/>
          <a:lstStyle/>
          <a:p>
            <a:r>
              <a:rPr lang="en-US" dirty="0"/>
              <a:t> Who is the superhero who can manipulate and resist the weather?</a:t>
            </a:r>
            <a:br>
              <a:rPr lang="en-US" dirty="0"/>
            </a:br>
            <a:endParaRPr lang="en-CA"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39"/>
        <p:cNvGrpSpPr/>
        <p:nvPr/>
      </p:nvGrpSpPr>
      <p:grpSpPr>
        <a:xfrm>
          <a:off x="0" y="0"/>
          <a:ext cx="0" cy="0"/>
          <a:chOff x="0" y="0"/>
          <a:chExt cx="0" cy="0"/>
        </a:xfrm>
      </p:grpSpPr>
      <p:sp>
        <p:nvSpPr>
          <p:cNvPr id="144" name="Google Shape;144;p28"/>
          <p:cNvSpPr/>
          <p:nvPr/>
        </p:nvSpPr>
        <p:spPr>
          <a:xfrm>
            <a:off x="4714138" y="5351750"/>
            <a:ext cx="3378600" cy="476400"/>
          </a:xfrm>
          <a:prstGeom prst="rect">
            <a:avLst/>
          </a:prstGeom>
          <a:gradFill>
            <a:gsLst>
              <a:gs pos="0">
                <a:srgbClr val="DB0000"/>
              </a:gs>
              <a:gs pos="100000">
                <a:srgbClr val="54030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D. Dr. Strange </a:t>
            </a:r>
            <a:endParaRPr sz="1900">
              <a:solidFill>
                <a:schemeClr val="lt1"/>
              </a:solidFill>
              <a:latin typeface="Bangers"/>
              <a:ea typeface="Bangers"/>
              <a:cs typeface="Bangers"/>
              <a:sym typeface="Bangers"/>
            </a:endParaRPr>
          </a:p>
        </p:txBody>
      </p:sp>
      <p:sp>
        <p:nvSpPr>
          <p:cNvPr id="143" name="Google Shape;143;p28"/>
          <p:cNvSpPr/>
          <p:nvPr/>
        </p:nvSpPr>
        <p:spPr>
          <a:xfrm>
            <a:off x="1051263" y="5351750"/>
            <a:ext cx="3378600" cy="476400"/>
          </a:xfrm>
          <a:prstGeom prst="rect">
            <a:avLst/>
          </a:prstGeom>
          <a:gradFill>
            <a:gsLst>
              <a:gs pos="0">
                <a:srgbClr val="51AB2A"/>
              </a:gs>
              <a:gs pos="100000">
                <a:srgbClr val="203E13"/>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C. Captain America</a:t>
            </a:r>
            <a:endParaRPr sz="1900">
              <a:solidFill>
                <a:schemeClr val="lt1"/>
              </a:solidFill>
              <a:latin typeface="Bangers"/>
              <a:ea typeface="Bangers"/>
              <a:cs typeface="Bangers"/>
              <a:sym typeface="Bangers"/>
            </a:endParaRPr>
          </a:p>
        </p:txBody>
      </p:sp>
      <p:sp>
        <p:nvSpPr>
          <p:cNvPr id="142" name="Google Shape;142;p28"/>
          <p:cNvSpPr/>
          <p:nvPr/>
        </p:nvSpPr>
        <p:spPr>
          <a:xfrm>
            <a:off x="4714138" y="4676475"/>
            <a:ext cx="3378600" cy="476400"/>
          </a:xfrm>
          <a:prstGeom prst="rect">
            <a:avLst/>
          </a:prstGeom>
          <a:gradFill>
            <a:gsLst>
              <a:gs pos="0">
                <a:srgbClr val="3177EE"/>
              </a:gs>
              <a:gs pos="100000">
                <a:srgbClr val="113D8A"/>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B. Dr. Otto Octavius</a:t>
            </a:r>
            <a:endParaRPr sz="1900">
              <a:solidFill>
                <a:schemeClr val="lt1"/>
              </a:solidFill>
              <a:latin typeface="Bangers"/>
              <a:ea typeface="Bangers"/>
              <a:cs typeface="Bangers"/>
              <a:sym typeface="Bangers"/>
            </a:endParaRPr>
          </a:p>
        </p:txBody>
      </p:sp>
      <p:sp>
        <p:nvSpPr>
          <p:cNvPr id="141" name="Google Shape;141;p28"/>
          <p:cNvSpPr/>
          <p:nvPr/>
        </p:nvSpPr>
        <p:spPr>
          <a:xfrm>
            <a:off x="1051263" y="4676475"/>
            <a:ext cx="3378600" cy="476400"/>
          </a:xfrm>
          <a:prstGeom prst="rect">
            <a:avLst/>
          </a:prstGeom>
          <a:gradFill>
            <a:gsLst>
              <a:gs pos="0">
                <a:srgbClr val="4E29AA"/>
              </a:gs>
              <a:gs pos="100000">
                <a:srgbClr val="1E123D"/>
              </a:gs>
            </a:gsLst>
            <a:path path="circle">
              <a:fillToRect l="50000" t="50000" r="50000" b="50000"/>
            </a:path>
            <a:tileRect/>
          </a:gra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Bangers"/>
                <a:ea typeface="Bangers"/>
                <a:cs typeface="Bangers"/>
                <a:sym typeface="Bangers"/>
              </a:rPr>
              <a:t>A. Captain MArvel</a:t>
            </a:r>
            <a:endParaRPr sz="1900">
              <a:solidFill>
                <a:schemeClr val="lt1"/>
              </a:solidFill>
              <a:latin typeface="Bangers"/>
              <a:ea typeface="Bangers"/>
              <a:cs typeface="Bangers"/>
              <a:sym typeface="Bangers"/>
            </a:endParaRPr>
          </a:p>
        </p:txBody>
      </p:sp>
      <p:pic>
        <p:nvPicPr>
          <p:cNvPr id="145" name="Google Shape;145;p28" descr="Wallpaper mask, gloves, the doctor, Benedict Cumberbatch, Doctor Strange,  Doctor Strange, neurosurgeon images for desktop, section фильмы - download"/>
          <p:cNvPicPr preferRelativeResize="0"/>
          <p:nvPr/>
        </p:nvPicPr>
        <p:blipFill rotWithShape="1">
          <a:blip r:embed="rId3">
            <a:alphaModFix/>
          </a:blip>
          <a:srcRect l="20482" t="39202" r="18719"/>
          <a:stretch/>
        </p:blipFill>
        <p:spPr>
          <a:xfrm>
            <a:off x="2760325" y="1980900"/>
            <a:ext cx="3623326" cy="2313650"/>
          </a:xfrm>
          <a:prstGeom prst="rect">
            <a:avLst/>
          </a:prstGeom>
          <a:noFill/>
          <a:ln w="76200" cap="flat" cmpd="sng">
            <a:solidFill>
              <a:schemeClr val="lt1"/>
            </a:solidFill>
            <a:prstDash val="solid"/>
            <a:round/>
            <a:headEnd type="none" w="sm" len="sm"/>
            <a:tailEnd type="none" w="sm" len="sm"/>
          </a:ln>
        </p:spPr>
      </p:pic>
      <p:sp>
        <p:nvSpPr>
          <p:cNvPr id="140" name="Google Shape;140;p28"/>
          <p:cNvSpPr txBox="1"/>
          <p:nvPr/>
        </p:nvSpPr>
        <p:spPr>
          <a:xfrm>
            <a:off x="835800" y="1266275"/>
            <a:ext cx="7472400" cy="6618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3100" dirty="0">
                <a:solidFill>
                  <a:schemeClr val="lt1"/>
                </a:solidFill>
                <a:latin typeface="Calibri"/>
                <a:ea typeface="Calibri"/>
                <a:cs typeface="Calibri"/>
                <a:sym typeface="Calibri"/>
              </a:rPr>
              <a:t> </a:t>
            </a:r>
            <a:r>
              <a:rPr lang="en" sz="3100" dirty="0">
                <a:solidFill>
                  <a:schemeClr val="lt1"/>
                </a:solidFill>
                <a:latin typeface="Bangers"/>
                <a:ea typeface="Bangers"/>
                <a:cs typeface="Bangers"/>
                <a:sym typeface="Bangers"/>
              </a:rPr>
              <a:t>Which superhero is a neurosurgeon?</a:t>
            </a:r>
            <a:endParaRPr sz="3300" dirty="0">
              <a:solidFill>
                <a:schemeClr val="lt1"/>
              </a:solidFill>
              <a:latin typeface="Bangers"/>
              <a:ea typeface="Bangers"/>
              <a:cs typeface="Bangers"/>
              <a:sym typeface="Bangers"/>
            </a:endParaRPr>
          </a:p>
        </p:txBody>
      </p:sp>
      <p:sp>
        <p:nvSpPr>
          <p:cNvPr id="2" name="Title 1" hidden="1"/>
          <p:cNvSpPr>
            <a:spLocks noGrp="1"/>
          </p:cNvSpPr>
          <p:nvPr>
            <p:ph type="title"/>
          </p:nvPr>
        </p:nvSpPr>
        <p:spPr/>
        <p:txBody>
          <a:bodyPr/>
          <a:lstStyle/>
          <a:p>
            <a:r>
              <a:rPr lang="en-US" dirty="0"/>
              <a:t> Which superhero is a neurosurgeon?</a:t>
            </a:r>
            <a:br>
              <a:rPr lang="en-US" dirty="0"/>
            </a:br>
            <a:endParaRPr lang="en-CA" dirty="0"/>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itle Pag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Highlight Slid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Highlight Slide Blu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94</TotalTime>
  <Words>2317</Words>
  <Application>Microsoft Office PowerPoint</Application>
  <PresentationFormat>On-screen Show (4:3)</PresentationFormat>
  <Paragraphs>318</Paragraphs>
  <Slides>63</Slides>
  <Notes>63</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63</vt:i4>
      </vt:variant>
    </vt:vector>
  </HeadingPairs>
  <TitlesOfParts>
    <vt:vector size="73" baseType="lpstr">
      <vt:lpstr>Campton Light DEMO</vt:lpstr>
      <vt:lpstr>Twentieth Century</vt:lpstr>
      <vt:lpstr>Open Sans</vt:lpstr>
      <vt:lpstr>Calibri</vt:lpstr>
      <vt:lpstr>Bangers</vt:lpstr>
      <vt:lpstr>Arial</vt:lpstr>
      <vt:lpstr>Simple Light</vt:lpstr>
      <vt:lpstr>Title Page</vt:lpstr>
      <vt:lpstr>Highlight Slide</vt:lpstr>
      <vt:lpstr>Highlight Slide Blue</vt:lpstr>
      <vt:lpstr>Title Slide – Capes for Kids</vt:lpstr>
      <vt:lpstr>Virtual Trivia Night Instructions</vt:lpstr>
      <vt:lpstr>Round 1: Name that Superhero</vt:lpstr>
      <vt:lpstr> Who is the superhero that is also known as the “Man of Steel?” </vt:lpstr>
      <vt:lpstr>Who is the superhero twin brother of Scarlet Witch? </vt:lpstr>
      <vt:lpstr> Which superhero has a magic lasso and bullet-proof bracelets? </vt:lpstr>
      <vt:lpstr> Who is the superhero who can no longer transform back into human form anymore? </vt:lpstr>
      <vt:lpstr> Who is the superhero who can manipulate and resist the weather? </vt:lpstr>
      <vt:lpstr> Which superhero is a neurosurgeon? </vt:lpstr>
      <vt:lpstr> Who was the first Costumed superhero ever? </vt:lpstr>
      <vt:lpstr> Who was the first female superhero to appear in the title of an MCU film? </vt:lpstr>
      <vt:lpstr> What is the real name of Batman? </vt:lpstr>
      <vt:lpstr> The “Scarlet Speedster” is the nickname of which superhero? </vt:lpstr>
      <vt:lpstr>Round 2: Marvel TRivia  </vt:lpstr>
      <vt:lpstr> What is the name of Thor’s hammer? </vt:lpstr>
      <vt:lpstr> What kingdom does the Black Panther rule? </vt:lpstr>
      <vt:lpstr> How did Spider-man get his superpowers? </vt:lpstr>
      <vt:lpstr> In the Spider-man movie, Uncle Ben said something to Peter. Fill in the blanks: “With great power, comes great __” </vt:lpstr>
      <vt:lpstr> What herb grants the Black Panther his powers? </vt:lpstr>
      <vt:lpstr> Captain America’s shield and Bucky’s arm are made of what? </vt:lpstr>
      <vt:lpstr> Wanda and her brother Pietro are from where? </vt:lpstr>
      <vt:lpstr> Who rescued Tony Stark and Nebula from space? </vt:lpstr>
      <vt:lpstr> Thor played what video game in Avengers: Endgame? </vt:lpstr>
      <vt:lpstr> What’s the name of the amulet Doctor Strange wears around his neck? </vt:lpstr>
      <vt:lpstr> What does TVA stand for? </vt:lpstr>
      <vt:lpstr>Round 3: DC TRivia  </vt:lpstr>
      <vt:lpstr> Who is the only superhero that was a member of both the Justice League and the Avengers? </vt:lpstr>
      <vt:lpstr> What is the spiciest food in the DC Universe? </vt:lpstr>
      <vt:lpstr> What is Superman's dad's name? </vt:lpstr>
      <vt:lpstr> How did the original Flash get his powers? </vt:lpstr>
      <vt:lpstr> What is the name of Batman's butler? </vt:lpstr>
      <vt:lpstr> What is Aquaman's real name? </vt:lpstr>
      <vt:lpstr> Where is Superman's home? </vt:lpstr>
      <vt:lpstr> What is Wonder Woman's whip called? </vt:lpstr>
      <vt:lpstr> What is the Superman logo a Kryptonian symbol for? </vt:lpstr>
      <vt:lpstr> What does 'DC' stand for?</vt:lpstr>
      <vt:lpstr>Round 4: Figure out Who that Superhero Is! </vt:lpstr>
      <vt:lpstr>Figure out Who that Superhero Is! </vt:lpstr>
      <vt:lpstr>Figure out Who that Superhero Is! </vt:lpstr>
      <vt:lpstr>Figure out Who that Superhero Is! </vt:lpstr>
      <vt:lpstr>Figure out Who that Superhero Is! </vt:lpstr>
      <vt:lpstr>Figure out Who that Superhero Is! </vt:lpstr>
      <vt:lpstr>Figure out Who that Superhero Is! </vt:lpstr>
      <vt:lpstr>Figure out Who that Superhero Is! </vt:lpstr>
      <vt:lpstr>Figure out Who that Superhero Is! </vt:lpstr>
      <vt:lpstr>Figure out Who that Superhero Is! </vt:lpstr>
      <vt:lpstr>Figure out Who that Superhero Is!</vt:lpstr>
      <vt:lpstr>Round 5: Cartoon TRivia! </vt:lpstr>
      <vt:lpstr> What does Hakuna Matata mean? </vt:lpstr>
      <vt:lpstr> Genie was stuck in the lamp for how many years before Aladdin found him? </vt:lpstr>
      <vt:lpstr> Who is the fashion designer in The Incredibles? </vt:lpstr>
      <vt:lpstr> What is the name of Belle’s father in Beauty and the Beast? </vt:lpstr>
      <vt:lpstr> What was the first Pixar movie? </vt:lpstr>
      <vt:lpstr> The Princess and the Frog is set in which city? </vt:lpstr>
      <vt:lpstr> Which Disney character sings “How Far I’ll Go”? </vt:lpstr>
      <vt:lpstr> In Monster’s, Inc., there’s nothing more toxic or deadly than what? </vt:lpstr>
      <vt:lpstr> Princess Jasmine’s tiger is named what? </vt:lpstr>
      <vt:lpstr> What is the name of Pixar’s lamp mascot? </vt:lpstr>
      <vt:lpstr>THE JOURNEY TO A BRIGHTER FUTURE WILL NOT BE POSSIBLE WITHOUT YOUR SUPPORT! </vt:lpstr>
      <vt:lpstr>Resources </vt:lpstr>
      <vt:lpstr>FAQs </vt:lpstr>
      <vt:lpstr>FAQs </vt:lpstr>
      <vt:lpstr>Capes COntact Info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Shelby Foster</dc:creator>
  <cp:lastModifiedBy>Shelby Foster</cp:lastModifiedBy>
  <cp:revision>16</cp:revision>
  <dcterms:modified xsi:type="dcterms:W3CDTF">2023-01-20T15:51:44Z</dcterms:modified>
</cp:coreProperties>
</file>